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0" r:id="rId2"/>
    <p:sldId id="272" r:id="rId3"/>
    <p:sldId id="271" r:id="rId4"/>
    <p:sldId id="266" r:id="rId5"/>
    <p:sldId id="284" r:id="rId6"/>
    <p:sldId id="265" r:id="rId7"/>
    <p:sldId id="281" r:id="rId8"/>
    <p:sldId id="280" r:id="rId9"/>
    <p:sldId id="279" r:id="rId10"/>
    <p:sldId id="276" r:id="rId11"/>
    <p:sldId id="277" r:id="rId12"/>
    <p:sldId id="267" r:id="rId13"/>
    <p:sldId id="278" r:id="rId14"/>
    <p:sldId id="268" r:id="rId15"/>
    <p:sldId id="273" r:id="rId16"/>
    <p:sldId id="275" r:id="rId17"/>
    <p:sldId id="283" r:id="rId18"/>
    <p:sldId id="282" r:id="rId19"/>
    <p:sldId id="264" r:id="rId20"/>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5E0"/>
    <a:srgbClr val="0F9D58"/>
    <a:srgbClr val="DB4437"/>
    <a:srgbClr val="7030A0"/>
    <a:srgbClr val="F4B400"/>
    <a:srgbClr val="0F44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20"/>
    <p:restoredTop sz="67486"/>
  </p:normalViewPr>
  <p:slideViewPr>
    <p:cSldViewPr snapToGrid="0" snapToObjects="1">
      <p:cViewPr varScale="1">
        <p:scale>
          <a:sx n="77" d="100"/>
          <a:sy n="77"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FB85F-ACD7-A14A-A967-F1A87745981F}" type="datetimeFigureOut">
              <a:rPr lang="en-TH" smtClean="0"/>
              <a:t>4/8/2020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72857-22C9-5E49-A19D-2FCD6250BF9B}" type="slidenum">
              <a:rPr lang="en-TH" smtClean="0"/>
              <a:t>‹#›</a:t>
            </a:fld>
            <a:endParaRPr lang="en-TH"/>
          </a:p>
        </p:txBody>
      </p:sp>
    </p:spTree>
    <p:extLst>
      <p:ext uri="{BB962C8B-B14F-4D97-AF65-F5344CB8AC3E}">
        <p14:creationId xmlns:p14="http://schemas.microsoft.com/office/powerpoint/2010/main" val="3665573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เพื่อศึกษาการใช้การเรียนรู้ของเครื่อง</a:t>
            </a:r>
            <a:r>
              <a:rPr lang="th-TH" sz="1200" kern="1200" dirty="0">
                <a:solidFill>
                  <a:schemeClr val="tx1"/>
                </a:solidFill>
                <a:effectLst/>
                <a:latin typeface="+mn-lt"/>
                <a:ea typeface="+mn-ea"/>
                <a:cs typeface="+mn-cs"/>
              </a:rPr>
              <a:t>ในการพัฒนาโมเดลสำหรับ</a:t>
            </a:r>
            <a:r>
              <a:rPr lang="en-US" sz="1200" kern="1200" dirty="0" err="1">
                <a:solidFill>
                  <a:schemeClr val="tx1"/>
                </a:solidFill>
                <a:effectLst/>
                <a:latin typeface="+mn-lt"/>
                <a:ea typeface="+mn-ea"/>
                <a:cs typeface="+mn-cs"/>
              </a:rPr>
              <a:t>การคัดแยกโรคผ</a:t>
            </a:r>
            <a:r>
              <a:rPr lang="th-TH" sz="1200" kern="1200" dirty="0" err="1">
                <a:solidFill>
                  <a:schemeClr val="tx1"/>
                </a:solidFill>
                <a:effectLst/>
                <a:latin typeface="+mn-lt"/>
                <a:ea typeface="+mn-ea"/>
                <a:cs typeface="+mn-cs"/>
              </a:rPr>
              <a:t>ิ</a:t>
            </a:r>
            <a:r>
              <a:rPr lang="en-US" sz="1200" kern="1200" dirty="0">
                <a:solidFill>
                  <a:schemeClr val="tx1"/>
                </a:solidFill>
                <a:effectLst/>
                <a:latin typeface="+mn-lt"/>
                <a:ea typeface="+mn-ea"/>
                <a:cs typeface="+mn-cs"/>
              </a:rPr>
              <a:t>วหนัง</a:t>
            </a:r>
            <a:endParaRPr lang="en-T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th-TH" sz="1200" kern="1200" dirty="0">
                <a:solidFill>
                  <a:schemeClr val="tx1"/>
                </a:solidFill>
                <a:effectLst/>
                <a:latin typeface="+mn-lt"/>
                <a:ea typeface="+mn-ea"/>
                <a:cs typeface="+mn-cs"/>
              </a:rPr>
              <a:t>เพื่อศึกษาผลของการตรวจวิเคราะห์ลักษณะและจำแนกประเภทของโรคผิวหนังที่ต่างประเภทกัน</a:t>
            </a:r>
            <a:endParaRPr lang="en-T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th-TH" sz="1200" kern="1200" dirty="0">
                <a:solidFill>
                  <a:schemeClr val="tx1"/>
                </a:solidFill>
                <a:effectLst/>
                <a:latin typeface="+mn-lt"/>
                <a:ea typeface="+mn-ea"/>
                <a:cs typeface="+mn-cs"/>
              </a:rPr>
              <a:t>เพื่อศึกษาผลของการเปรียบเทียบการใช้โมเดลของการเรียนรู้ของเครื่องที่แตกต่างกันในการคัดแยกประเภทของโรคผิวหนัง</a:t>
            </a:r>
            <a:endParaRPr lang="en-TH" sz="1200" kern="1200" dirty="0">
              <a:solidFill>
                <a:schemeClr val="tx1"/>
              </a:solidFill>
              <a:effectLst/>
              <a:latin typeface="+mn-lt"/>
              <a:ea typeface="+mn-ea"/>
              <a:cs typeface="+mn-cs"/>
            </a:endParaRPr>
          </a:p>
          <a:p>
            <a:endParaRPr lang="en-TH" dirty="0"/>
          </a:p>
        </p:txBody>
      </p:sp>
      <p:sp>
        <p:nvSpPr>
          <p:cNvPr id="4" name="Slide Number Placeholder 3"/>
          <p:cNvSpPr>
            <a:spLocks noGrp="1"/>
          </p:cNvSpPr>
          <p:nvPr>
            <p:ph type="sldNum" sz="quarter" idx="5"/>
          </p:nvPr>
        </p:nvSpPr>
        <p:spPr/>
        <p:txBody>
          <a:bodyPr/>
          <a:lstStyle/>
          <a:p>
            <a:fld id="{84872857-22C9-5E49-A19D-2FCD6250BF9B}" type="slidenum">
              <a:rPr lang="en-TH" smtClean="0"/>
              <a:t>4</a:t>
            </a:fld>
            <a:endParaRPr lang="en-TH"/>
          </a:p>
        </p:txBody>
      </p:sp>
    </p:spTree>
    <p:extLst>
      <p:ext uri="{BB962C8B-B14F-4D97-AF65-F5344CB8AC3E}">
        <p14:creationId xmlns:p14="http://schemas.microsoft.com/office/powerpoint/2010/main" val="2114396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E7C3-DA44-244C-8923-4BFA4508B5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C154BE61-2886-FE45-A6DE-CD5247F2B1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4E343234-25E9-AA4A-8F2E-65C029D526E0}"/>
              </a:ext>
            </a:extLst>
          </p:cNvPr>
          <p:cNvSpPr>
            <a:spLocks noGrp="1"/>
          </p:cNvSpPr>
          <p:nvPr>
            <p:ph type="dt" sz="half" idx="10"/>
          </p:nvPr>
        </p:nvSpPr>
        <p:spPr/>
        <p:txBody>
          <a:bodyPr/>
          <a:lstStyle/>
          <a:p>
            <a:endParaRPr lang="en-TH"/>
          </a:p>
        </p:txBody>
      </p:sp>
      <p:sp>
        <p:nvSpPr>
          <p:cNvPr id="5" name="Footer Placeholder 4">
            <a:extLst>
              <a:ext uri="{FF2B5EF4-FFF2-40B4-BE49-F238E27FC236}">
                <a16:creationId xmlns:a16="http://schemas.microsoft.com/office/drawing/2014/main" id="{C2EE2A82-3CDC-A949-9EC7-C4310202F4ED}"/>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E0D8DB17-05F8-B344-BB5B-AD1A49431600}"/>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5992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137F-6ED3-224F-978C-E7A4C361B23C}"/>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897C5C84-6CD5-D048-81DB-C275A7EBD6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AE7A2442-EEE6-7C4F-A10A-F4EFE27F9E5F}"/>
              </a:ext>
            </a:extLst>
          </p:cNvPr>
          <p:cNvSpPr>
            <a:spLocks noGrp="1"/>
          </p:cNvSpPr>
          <p:nvPr>
            <p:ph type="dt" sz="half" idx="10"/>
          </p:nvPr>
        </p:nvSpPr>
        <p:spPr/>
        <p:txBody>
          <a:bodyPr/>
          <a:lstStyle/>
          <a:p>
            <a:endParaRPr lang="en-TH"/>
          </a:p>
        </p:txBody>
      </p:sp>
      <p:sp>
        <p:nvSpPr>
          <p:cNvPr id="5" name="Footer Placeholder 4">
            <a:extLst>
              <a:ext uri="{FF2B5EF4-FFF2-40B4-BE49-F238E27FC236}">
                <a16:creationId xmlns:a16="http://schemas.microsoft.com/office/drawing/2014/main" id="{02F7FF9A-1AE7-104B-941D-540DB40300AF}"/>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6FA7F6E-2C7F-5B4A-88EE-240450D24395}"/>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712702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27F52-FB80-5744-AE3D-AFCC48212A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076CF320-8EAE-404E-8D6D-C38BCB48F7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CA830E13-97DC-5F4E-8779-E1A971C9C84C}"/>
              </a:ext>
            </a:extLst>
          </p:cNvPr>
          <p:cNvSpPr>
            <a:spLocks noGrp="1"/>
          </p:cNvSpPr>
          <p:nvPr>
            <p:ph type="dt" sz="half" idx="10"/>
          </p:nvPr>
        </p:nvSpPr>
        <p:spPr/>
        <p:txBody>
          <a:bodyPr/>
          <a:lstStyle/>
          <a:p>
            <a:endParaRPr lang="en-TH"/>
          </a:p>
        </p:txBody>
      </p:sp>
      <p:sp>
        <p:nvSpPr>
          <p:cNvPr id="5" name="Footer Placeholder 4">
            <a:extLst>
              <a:ext uri="{FF2B5EF4-FFF2-40B4-BE49-F238E27FC236}">
                <a16:creationId xmlns:a16="http://schemas.microsoft.com/office/drawing/2014/main" id="{D58483AF-5166-6B45-8465-FBC16F026E0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53D490D-3C2F-5D45-BB7C-DA992EA6EF26}"/>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2552457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8FCDB0E-11FA-1843-9FA1-BE08E542513E}"/>
              </a:ext>
            </a:extLst>
          </p:cNvPr>
          <p:cNvSpPr>
            <a:spLocks noGrp="1"/>
          </p:cNvSpPr>
          <p:nvPr>
            <p:ph type="dt" sz="half" idx="2"/>
          </p:nvPr>
        </p:nvSpPr>
        <p:spPr>
          <a:xfrm>
            <a:off x="0" y="620791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H" dirty="0"/>
          </a:p>
        </p:txBody>
      </p:sp>
      <p:sp>
        <p:nvSpPr>
          <p:cNvPr id="3" name="Footer Placeholder 4">
            <a:extLst>
              <a:ext uri="{FF2B5EF4-FFF2-40B4-BE49-F238E27FC236}">
                <a16:creationId xmlns:a16="http://schemas.microsoft.com/office/drawing/2014/main" id="{FBCD30C7-D502-4844-91F8-2ACD704E418B}"/>
              </a:ext>
            </a:extLst>
          </p:cNvPr>
          <p:cNvSpPr>
            <a:spLocks noGrp="1"/>
          </p:cNvSpPr>
          <p:nvPr>
            <p:ph type="ftr" sz="quarter" idx="3"/>
          </p:nvPr>
        </p:nvSpPr>
        <p:spPr>
          <a:xfrm>
            <a:off x="4038600" y="62079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dirty="0"/>
          </a:p>
        </p:txBody>
      </p:sp>
      <p:sp>
        <p:nvSpPr>
          <p:cNvPr id="4" name="Slide Number Placeholder 5">
            <a:extLst>
              <a:ext uri="{FF2B5EF4-FFF2-40B4-BE49-F238E27FC236}">
                <a16:creationId xmlns:a16="http://schemas.microsoft.com/office/drawing/2014/main" id="{1F109708-2B0D-AA40-9E9B-87381B2B9DF3}"/>
              </a:ext>
            </a:extLst>
          </p:cNvPr>
          <p:cNvSpPr>
            <a:spLocks noGrp="1"/>
          </p:cNvSpPr>
          <p:nvPr>
            <p:ph type="sldNum" sz="quarter" idx="4"/>
          </p:nvPr>
        </p:nvSpPr>
        <p:spPr>
          <a:xfrm>
            <a:off x="9448800" y="620791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AB66F-5192-FD41-BA0A-3F8556B2E251}" type="slidenum">
              <a:rPr lang="en-TH" smtClean="0"/>
              <a:t>‹#›</a:t>
            </a:fld>
            <a:endParaRPr lang="en-TH"/>
          </a:p>
        </p:txBody>
      </p:sp>
    </p:spTree>
    <p:extLst>
      <p:ext uri="{BB962C8B-B14F-4D97-AF65-F5344CB8AC3E}">
        <p14:creationId xmlns:p14="http://schemas.microsoft.com/office/powerpoint/2010/main" val="77455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CCF7-7FD9-0841-9A88-DB581259EE8C}"/>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EB451AE4-2E97-9F44-9D47-F3C15E08C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04CF1FAD-E415-CB4B-8BE4-04D0A2615800}"/>
              </a:ext>
            </a:extLst>
          </p:cNvPr>
          <p:cNvSpPr>
            <a:spLocks noGrp="1"/>
          </p:cNvSpPr>
          <p:nvPr>
            <p:ph type="dt" sz="half" idx="10"/>
          </p:nvPr>
        </p:nvSpPr>
        <p:spPr/>
        <p:txBody>
          <a:bodyPr/>
          <a:lstStyle/>
          <a:p>
            <a:endParaRPr lang="en-TH"/>
          </a:p>
        </p:txBody>
      </p:sp>
      <p:sp>
        <p:nvSpPr>
          <p:cNvPr id="5" name="Footer Placeholder 4">
            <a:extLst>
              <a:ext uri="{FF2B5EF4-FFF2-40B4-BE49-F238E27FC236}">
                <a16:creationId xmlns:a16="http://schemas.microsoft.com/office/drawing/2014/main" id="{A1C9F1D2-AC4A-CD41-9955-F88784F6A5FF}"/>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0BB0BFAE-05A9-7A47-8DCD-A7040F43E9A6}"/>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1400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AE00-2B0C-F845-99EB-81D62EE05B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ACAB1D64-FC57-1949-8F41-6C88C194C0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5B7923-EAA3-6048-B30C-FF6B58D1E05D}"/>
              </a:ext>
            </a:extLst>
          </p:cNvPr>
          <p:cNvSpPr>
            <a:spLocks noGrp="1"/>
          </p:cNvSpPr>
          <p:nvPr>
            <p:ph type="dt" sz="half" idx="10"/>
          </p:nvPr>
        </p:nvSpPr>
        <p:spPr/>
        <p:txBody>
          <a:bodyPr/>
          <a:lstStyle/>
          <a:p>
            <a:endParaRPr lang="en-TH"/>
          </a:p>
        </p:txBody>
      </p:sp>
      <p:sp>
        <p:nvSpPr>
          <p:cNvPr id="5" name="Footer Placeholder 4">
            <a:extLst>
              <a:ext uri="{FF2B5EF4-FFF2-40B4-BE49-F238E27FC236}">
                <a16:creationId xmlns:a16="http://schemas.microsoft.com/office/drawing/2014/main" id="{FD96FAFB-5EFD-8444-AA3F-23D1D673B4E0}"/>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45BAA59E-9067-5D48-BC7A-E14C3F1DBD38}"/>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653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F1AA-0D5E-2A48-9119-756616797FD5}"/>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65CF20F7-CE6C-2043-AFE1-5088BBCB6A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C4C74876-9EA4-3C42-87E0-021841EC5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2581C553-15BE-F247-8187-0E180D44D575}"/>
              </a:ext>
            </a:extLst>
          </p:cNvPr>
          <p:cNvSpPr>
            <a:spLocks noGrp="1"/>
          </p:cNvSpPr>
          <p:nvPr>
            <p:ph type="dt" sz="half" idx="10"/>
          </p:nvPr>
        </p:nvSpPr>
        <p:spPr/>
        <p:txBody>
          <a:bodyPr/>
          <a:lstStyle/>
          <a:p>
            <a:endParaRPr lang="en-TH"/>
          </a:p>
        </p:txBody>
      </p:sp>
      <p:sp>
        <p:nvSpPr>
          <p:cNvPr id="6" name="Footer Placeholder 5">
            <a:extLst>
              <a:ext uri="{FF2B5EF4-FFF2-40B4-BE49-F238E27FC236}">
                <a16:creationId xmlns:a16="http://schemas.microsoft.com/office/drawing/2014/main" id="{09FC9444-D3CD-EE4A-9E68-2906992DD0A5}"/>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43B89B2C-7D1E-5E45-8139-91B46A674980}"/>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86491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338A-8961-9B4C-AC72-3F47ED2099A8}"/>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1069AC01-FC5A-D441-AD55-2C44E5AF65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10D527-8BD4-C244-B124-F792DE4FBA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1F1E4B39-D947-8E4E-BEC7-8E5F871E0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9CA4E2-E125-D24B-A05B-847EE28B8E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7AF85AC7-685A-3A4F-A0D9-A46F6E4262DD}"/>
              </a:ext>
            </a:extLst>
          </p:cNvPr>
          <p:cNvSpPr>
            <a:spLocks noGrp="1"/>
          </p:cNvSpPr>
          <p:nvPr>
            <p:ph type="dt" sz="half" idx="10"/>
          </p:nvPr>
        </p:nvSpPr>
        <p:spPr/>
        <p:txBody>
          <a:bodyPr/>
          <a:lstStyle/>
          <a:p>
            <a:endParaRPr lang="en-TH"/>
          </a:p>
        </p:txBody>
      </p:sp>
      <p:sp>
        <p:nvSpPr>
          <p:cNvPr id="8" name="Footer Placeholder 7">
            <a:extLst>
              <a:ext uri="{FF2B5EF4-FFF2-40B4-BE49-F238E27FC236}">
                <a16:creationId xmlns:a16="http://schemas.microsoft.com/office/drawing/2014/main" id="{A9341500-5459-1F4C-9E7D-79FF9459A178}"/>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F828A23A-AF6B-364D-921D-DF907558F94B}"/>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222547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9491-9429-F04F-878E-F18AC62003FC}"/>
              </a:ext>
            </a:extLst>
          </p:cNvPr>
          <p:cNvSpPr>
            <a:spLocks noGrp="1"/>
          </p:cNvSpPr>
          <p:nvPr>
            <p:ph type="title"/>
          </p:nvPr>
        </p:nvSpPr>
        <p:spPr/>
        <p:txBody>
          <a:bodyPr/>
          <a:lstStyle/>
          <a:p>
            <a:r>
              <a:rPr lang="en-US"/>
              <a:t>Click to edit Master title style</a:t>
            </a:r>
            <a:endParaRPr lang="en-TH"/>
          </a:p>
        </p:txBody>
      </p:sp>
      <p:sp>
        <p:nvSpPr>
          <p:cNvPr id="6" name="Date Placeholder 3">
            <a:extLst>
              <a:ext uri="{FF2B5EF4-FFF2-40B4-BE49-F238E27FC236}">
                <a16:creationId xmlns:a16="http://schemas.microsoft.com/office/drawing/2014/main" id="{4B01D662-D144-4948-8119-5CDB92D6DE5D}"/>
              </a:ext>
            </a:extLst>
          </p:cNvPr>
          <p:cNvSpPr>
            <a:spLocks noGrp="1"/>
          </p:cNvSpPr>
          <p:nvPr>
            <p:ph type="dt" sz="half" idx="2"/>
          </p:nvPr>
        </p:nvSpPr>
        <p:spPr>
          <a:xfrm>
            <a:off x="0" y="620791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H" dirty="0"/>
          </a:p>
        </p:txBody>
      </p:sp>
      <p:sp>
        <p:nvSpPr>
          <p:cNvPr id="7" name="Footer Placeholder 4">
            <a:extLst>
              <a:ext uri="{FF2B5EF4-FFF2-40B4-BE49-F238E27FC236}">
                <a16:creationId xmlns:a16="http://schemas.microsoft.com/office/drawing/2014/main" id="{6476E375-AF2B-F243-BA0A-CB0BB44DC4EC}"/>
              </a:ext>
            </a:extLst>
          </p:cNvPr>
          <p:cNvSpPr>
            <a:spLocks noGrp="1"/>
          </p:cNvSpPr>
          <p:nvPr>
            <p:ph type="ftr" sz="quarter" idx="3"/>
          </p:nvPr>
        </p:nvSpPr>
        <p:spPr>
          <a:xfrm>
            <a:off x="4038600" y="62079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dirty="0"/>
          </a:p>
        </p:txBody>
      </p:sp>
      <p:sp>
        <p:nvSpPr>
          <p:cNvPr id="8" name="Slide Number Placeholder 5">
            <a:extLst>
              <a:ext uri="{FF2B5EF4-FFF2-40B4-BE49-F238E27FC236}">
                <a16:creationId xmlns:a16="http://schemas.microsoft.com/office/drawing/2014/main" id="{C0B1377E-E18C-3C48-A7CD-59468B7BFE74}"/>
              </a:ext>
            </a:extLst>
          </p:cNvPr>
          <p:cNvSpPr>
            <a:spLocks noGrp="1"/>
          </p:cNvSpPr>
          <p:nvPr>
            <p:ph type="sldNum" sz="quarter" idx="4"/>
          </p:nvPr>
        </p:nvSpPr>
        <p:spPr>
          <a:xfrm>
            <a:off x="9448800" y="620791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AB66F-5192-FD41-BA0A-3F8556B2E251}" type="slidenum">
              <a:rPr lang="en-TH" smtClean="0"/>
              <a:t>‹#›</a:t>
            </a:fld>
            <a:endParaRPr lang="en-TH"/>
          </a:p>
        </p:txBody>
      </p:sp>
    </p:spTree>
    <p:extLst>
      <p:ext uri="{BB962C8B-B14F-4D97-AF65-F5344CB8AC3E}">
        <p14:creationId xmlns:p14="http://schemas.microsoft.com/office/powerpoint/2010/main" val="351614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218D2-4BFA-BB44-B899-2AC48936F33D}"/>
              </a:ext>
            </a:extLst>
          </p:cNvPr>
          <p:cNvSpPr>
            <a:spLocks noGrp="1"/>
          </p:cNvSpPr>
          <p:nvPr>
            <p:ph type="dt" sz="half" idx="10"/>
          </p:nvPr>
        </p:nvSpPr>
        <p:spPr/>
        <p:txBody>
          <a:bodyPr/>
          <a:lstStyle/>
          <a:p>
            <a:endParaRPr lang="en-TH" dirty="0"/>
          </a:p>
        </p:txBody>
      </p:sp>
      <p:sp>
        <p:nvSpPr>
          <p:cNvPr id="3" name="Footer Placeholder 2">
            <a:extLst>
              <a:ext uri="{FF2B5EF4-FFF2-40B4-BE49-F238E27FC236}">
                <a16:creationId xmlns:a16="http://schemas.microsoft.com/office/drawing/2014/main" id="{AC53CA74-FFBA-3F45-B507-DFE1D1A65B57}"/>
              </a:ext>
            </a:extLst>
          </p:cNvPr>
          <p:cNvSpPr>
            <a:spLocks noGrp="1"/>
          </p:cNvSpPr>
          <p:nvPr>
            <p:ph type="ftr" sz="quarter" idx="11"/>
          </p:nvPr>
        </p:nvSpPr>
        <p:spPr/>
        <p:txBody>
          <a:bodyPr/>
          <a:lstStyle/>
          <a:p>
            <a:endParaRPr lang="en-TH" dirty="0"/>
          </a:p>
        </p:txBody>
      </p:sp>
      <p:sp>
        <p:nvSpPr>
          <p:cNvPr id="4" name="Slide Number Placeholder 3">
            <a:extLst>
              <a:ext uri="{FF2B5EF4-FFF2-40B4-BE49-F238E27FC236}">
                <a16:creationId xmlns:a16="http://schemas.microsoft.com/office/drawing/2014/main" id="{70E60782-8386-3349-95ED-DEE5F9786B20}"/>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358244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F48A-3EE2-0D42-AC68-2BC218F5F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8E83C842-6E49-874F-8751-56599C1707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527676F6-6E4D-BA43-95F9-D5D978B73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45CCC-A7C2-DC47-BC99-56C583B9F9C2}"/>
              </a:ext>
            </a:extLst>
          </p:cNvPr>
          <p:cNvSpPr>
            <a:spLocks noGrp="1"/>
          </p:cNvSpPr>
          <p:nvPr>
            <p:ph type="dt" sz="half" idx="10"/>
          </p:nvPr>
        </p:nvSpPr>
        <p:spPr/>
        <p:txBody>
          <a:bodyPr/>
          <a:lstStyle/>
          <a:p>
            <a:endParaRPr lang="en-TH"/>
          </a:p>
        </p:txBody>
      </p:sp>
      <p:sp>
        <p:nvSpPr>
          <p:cNvPr id="6" name="Footer Placeholder 5">
            <a:extLst>
              <a:ext uri="{FF2B5EF4-FFF2-40B4-BE49-F238E27FC236}">
                <a16:creationId xmlns:a16="http://schemas.microsoft.com/office/drawing/2014/main" id="{3829457A-1AD5-814A-A379-84C7B7CCCB9A}"/>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6D073BD9-33F1-7446-9EC8-F8762071FA3A}"/>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279116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6226-3A0A-814D-8919-67764E29C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CAB024B0-E4A3-474A-AF89-C192A6C77B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1B117D07-3901-AD41-B115-1E6727CC1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A6699-1C34-E747-9D43-03ECC4D99963}"/>
              </a:ext>
            </a:extLst>
          </p:cNvPr>
          <p:cNvSpPr>
            <a:spLocks noGrp="1"/>
          </p:cNvSpPr>
          <p:nvPr>
            <p:ph type="dt" sz="half" idx="10"/>
          </p:nvPr>
        </p:nvSpPr>
        <p:spPr/>
        <p:txBody>
          <a:bodyPr/>
          <a:lstStyle/>
          <a:p>
            <a:endParaRPr lang="en-TH"/>
          </a:p>
        </p:txBody>
      </p:sp>
      <p:sp>
        <p:nvSpPr>
          <p:cNvPr id="6" name="Footer Placeholder 5">
            <a:extLst>
              <a:ext uri="{FF2B5EF4-FFF2-40B4-BE49-F238E27FC236}">
                <a16:creationId xmlns:a16="http://schemas.microsoft.com/office/drawing/2014/main" id="{EBE2D61B-E4B7-1D40-A1B7-E5F628B8E524}"/>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1238DCF8-8423-E14B-9A84-07EED3DAA40F}"/>
              </a:ext>
            </a:extLst>
          </p:cNvPr>
          <p:cNvSpPr>
            <a:spLocks noGrp="1"/>
          </p:cNvSpPr>
          <p:nvPr>
            <p:ph type="sldNum" sz="quarter" idx="12"/>
          </p:nvPr>
        </p:nvSpPr>
        <p:spPr/>
        <p:txBody>
          <a:bodyPr/>
          <a:lstStyle/>
          <a:p>
            <a:fld id="{333AB66F-5192-FD41-BA0A-3F8556B2E251}" type="slidenum">
              <a:rPr lang="en-TH" smtClean="0"/>
              <a:t>‹#›</a:t>
            </a:fld>
            <a:endParaRPr lang="en-TH"/>
          </a:p>
        </p:txBody>
      </p:sp>
    </p:spTree>
    <p:extLst>
      <p:ext uri="{BB962C8B-B14F-4D97-AF65-F5344CB8AC3E}">
        <p14:creationId xmlns:p14="http://schemas.microsoft.com/office/powerpoint/2010/main" val="89130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35D773-211A-4D4A-928B-3D31CB270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AE156875-2560-6847-AE48-A26ACA285D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8B2921F0-143F-5245-BF07-BCCC5D7EFC17}"/>
              </a:ext>
            </a:extLst>
          </p:cNvPr>
          <p:cNvSpPr>
            <a:spLocks noGrp="1"/>
          </p:cNvSpPr>
          <p:nvPr>
            <p:ph type="dt" sz="half" idx="2"/>
          </p:nvPr>
        </p:nvSpPr>
        <p:spPr>
          <a:xfrm>
            <a:off x="0" y="620791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H" dirty="0"/>
          </a:p>
        </p:txBody>
      </p:sp>
      <p:sp>
        <p:nvSpPr>
          <p:cNvPr id="5" name="Footer Placeholder 4">
            <a:extLst>
              <a:ext uri="{FF2B5EF4-FFF2-40B4-BE49-F238E27FC236}">
                <a16:creationId xmlns:a16="http://schemas.microsoft.com/office/drawing/2014/main" id="{654CCA7C-33BC-AF4C-96B2-1E1C752F67CC}"/>
              </a:ext>
            </a:extLst>
          </p:cNvPr>
          <p:cNvSpPr>
            <a:spLocks noGrp="1"/>
          </p:cNvSpPr>
          <p:nvPr>
            <p:ph type="ftr" sz="quarter" idx="3"/>
          </p:nvPr>
        </p:nvSpPr>
        <p:spPr>
          <a:xfrm>
            <a:off x="4038600" y="62079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dirty="0"/>
          </a:p>
        </p:txBody>
      </p:sp>
      <p:sp>
        <p:nvSpPr>
          <p:cNvPr id="6" name="Slide Number Placeholder 5">
            <a:extLst>
              <a:ext uri="{FF2B5EF4-FFF2-40B4-BE49-F238E27FC236}">
                <a16:creationId xmlns:a16="http://schemas.microsoft.com/office/drawing/2014/main" id="{28BBA353-9165-7F4D-B4B2-8C83F3AAB89E}"/>
              </a:ext>
            </a:extLst>
          </p:cNvPr>
          <p:cNvSpPr>
            <a:spLocks noGrp="1"/>
          </p:cNvSpPr>
          <p:nvPr>
            <p:ph type="sldNum" sz="quarter" idx="4"/>
          </p:nvPr>
        </p:nvSpPr>
        <p:spPr>
          <a:xfrm>
            <a:off x="9448800" y="6207919"/>
            <a:ext cx="2743200" cy="365125"/>
          </a:xfrm>
          <a:prstGeom prst="rect">
            <a:avLst/>
          </a:prstGeom>
        </p:spPr>
        <p:txBody>
          <a:bodyPr vert="horz" lIns="91440" tIns="45720" rIns="91440" bIns="45720" rtlCol="0" anchor="ctr"/>
          <a:lstStyle>
            <a:lvl1pPr algn="r">
              <a:defRPr sz="1600">
                <a:solidFill>
                  <a:schemeClr val="tx1">
                    <a:tint val="75000"/>
                  </a:schemeClr>
                </a:solidFill>
                <a:latin typeface="Product Sans" panose="020B0403030502040203" pitchFamily="34" charset="0"/>
              </a:defRPr>
            </a:lvl1pPr>
          </a:lstStyle>
          <a:p>
            <a:fld id="{333AB66F-5192-FD41-BA0A-3F8556B2E251}" type="slidenum">
              <a:rPr lang="en-TH" smtClean="0"/>
              <a:pPr/>
              <a:t>‹#›</a:t>
            </a:fld>
            <a:endParaRPr lang="en-TH"/>
          </a:p>
        </p:txBody>
      </p:sp>
      <p:grpSp>
        <p:nvGrpSpPr>
          <p:cNvPr id="7" name="Group 6">
            <a:extLst>
              <a:ext uri="{FF2B5EF4-FFF2-40B4-BE49-F238E27FC236}">
                <a16:creationId xmlns:a16="http://schemas.microsoft.com/office/drawing/2014/main" id="{BDC1785E-FE18-7840-BABE-B0847E908FA1}"/>
              </a:ext>
            </a:extLst>
          </p:cNvPr>
          <p:cNvGrpSpPr/>
          <p:nvPr userDrawn="1"/>
        </p:nvGrpSpPr>
        <p:grpSpPr>
          <a:xfrm>
            <a:off x="0" y="6604000"/>
            <a:ext cx="12192000" cy="254000"/>
            <a:chOff x="0" y="6393872"/>
            <a:chExt cx="12192000" cy="464128"/>
          </a:xfrm>
        </p:grpSpPr>
        <p:sp>
          <p:nvSpPr>
            <p:cNvPr id="8" name="Rectangle 7">
              <a:extLst>
                <a:ext uri="{FF2B5EF4-FFF2-40B4-BE49-F238E27FC236}">
                  <a16:creationId xmlns:a16="http://schemas.microsoft.com/office/drawing/2014/main" id="{F3D7CCDE-25E3-7C47-B043-6E0B746AC69D}"/>
                </a:ext>
              </a:extLst>
            </p:cNvPr>
            <p:cNvSpPr/>
            <p:nvPr userDrawn="1"/>
          </p:nvSpPr>
          <p:spPr>
            <a:xfrm>
              <a:off x="0" y="6393872"/>
              <a:ext cx="3048000" cy="464128"/>
            </a:xfrm>
            <a:prstGeom prst="rect">
              <a:avLst/>
            </a:prstGeom>
            <a:solidFill>
              <a:srgbClr val="428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9" name="Rectangle 8">
              <a:extLst>
                <a:ext uri="{FF2B5EF4-FFF2-40B4-BE49-F238E27FC236}">
                  <a16:creationId xmlns:a16="http://schemas.microsoft.com/office/drawing/2014/main" id="{509B5E54-5743-3044-8E0D-7AE76CB4535D}"/>
                </a:ext>
              </a:extLst>
            </p:cNvPr>
            <p:cNvSpPr/>
            <p:nvPr userDrawn="1"/>
          </p:nvSpPr>
          <p:spPr>
            <a:xfrm>
              <a:off x="3048000" y="6393872"/>
              <a:ext cx="3048000" cy="464128"/>
            </a:xfrm>
            <a:prstGeom prst="rect">
              <a:avLst/>
            </a:prstGeom>
            <a:solidFill>
              <a:srgbClr val="DB4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0" name="Rectangle 9">
              <a:extLst>
                <a:ext uri="{FF2B5EF4-FFF2-40B4-BE49-F238E27FC236}">
                  <a16:creationId xmlns:a16="http://schemas.microsoft.com/office/drawing/2014/main" id="{BB2CA3EB-4B38-8B4A-AAFE-EA4FDE141215}"/>
                </a:ext>
              </a:extLst>
            </p:cNvPr>
            <p:cNvSpPr/>
            <p:nvPr userDrawn="1"/>
          </p:nvSpPr>
          <p:spPr>
            <a:xfrm>
              <a:off x="6096000" y="6393872"/>
              <a:ext cx="3048000" cy="464128"/>
            </a:xfrm>
            <a:prstGeom prst="rect">
              <a:avLst/>
            </a:prstGeom>
            <a:solidFill>
              <a:srgbClr val="0F9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11" name="Rectangle 10">
              <a:extLst>
                <a:ext uri="{FF2B5EF4-FFF2-40B4-BE49-F238E27FC236}">
                  <a16:creationId xmlns:a16="http://schemas.microsoft.com/office/drawing/2014/main" id="{268EE75E-A6E6-264D-8EF8-A3036BFEC4D9}"/>
                </a:ext>
              </a:extLst>
            </p:cNvPr>
            <p:cNvSpPr/>
            <p:nvPr userDrawn="1"/>
          </p:nvSpPr>
          <p:spPr>
            <a:xfrm>
              <a:off x="9144000" y="6393872"/>
              <a:ext cx="3048000" cy="464128"/>
            </a:xfrm>
            <a:prstGeom prst="rect">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p>
          </p:txBody>
        </p:sp>
      </p:grpSp>
    </p:spTree>
    <p:extLst>
      <p:ext uri="{BB962C8B-B14F-4D97-AF65-F5344CB8AC3E}">
        <p14:creationId xmlns:p14="http://schemas.microsoft.com/office/powerpoint/2010/main" val="193904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tx1"/>
          </a:solidFill>
          <a:latin typeface="Product Sans" panose="020B040303050204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duct Sans" panose="020B040303050204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duct Sans" panose="020B040303050204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duct Sans" panose="020B040303050204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duct Sans" panose="020B040303050204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duct Sans" panose="020B040303050204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CBBA0D-4858-E548-ADE7-1FBD42E6E157}"/>
              </a:ext>
            </a:extLst>
          </p:cNvPr>
          <p:cNvSpPr/>
          <p:nvPr/>
        </p:nvSpPr>
        <p:spPr>
          <a:xfrm>
            <a:off x="804327" y="3105834"/>
            <a:ext cx="10583346" cy="646331"/>
          </a:xfrm>
          <a:prstGeom prst="rect">
            <a:avLst/>
          </a:prstGeom>
        </p:spPr>
        <p:txBody>
          <a:bodyPr wrap="none">
            <a:spAutoFit/>
          </a:bodyPr>
          <a:lstStyle/>
          <a:p>
            <a:r>
              <a:rPr lang="en-US" sz="3600" dirty="0">
                <a:latin typeface="Product Sans" panose="020B0403030502040203" pitchFamily="34" charset="0"/>
              </a:rPr>
              <a:t>Skin Diseases Classification Using Machine Learning</a:t>
            </a:r>
            <a:endParaRPr lang="en-US" sz="3600" i="0" dirty="0">
              <a:effectLst/>
              <a:latin typeface="Product Sans" panose="020B0403030502040203" pitchFamily="34" charset="0"/>
            </a:endParaRPr>
          </a:p>
        </p:txBody>
      </p:sp>
      <p:pic>
        <p:nvPicPr>
          <p:cNvPr id="3" name="Picture 2">
            <a:extLst>
              <a:ext uri="{FF2B5EF4-FFF2-40B4-BE49-F238E27FC236}">
                <a16:creationId xmlns:a16="http://schemas.microsoft.com/office/drawing/2014/main" id="{DA227282-81CE-5840-8FC0-CDE9EEE8433F}"/>
              </a:ext>
            </a:extLst>
          </p:cNvPr>
          <p:cNvPicPr>
            <a:picLocks noChangeAspect="1"/>
          </p:cNvPicPr>
          <p:nvPr/>
        </p:nvPicPr>
        <p:blipFill>
          <a:blip r:embed="rId2"/>
          <a:stretch>
            <a:fillRect/>
          </a:stretch>
        </p:blipFill>
        <p:spPr>
          <a:xfrm>
            <a:off x="8940008" y="5762873"/>
            <a:ext cx="2447665" cy="679907"/>
          </a:xfrm>
          <a:prstGeom prst="rect">
            <a:avLst/>
          </a:prstGeom>
        </p:spPr>
      </p:pic>
    </p:spTree>
    <p:extLst>
      <p:ext uri="{BB962C8B-B14F-4D97-AF65-F5344CB8AC3E}">
        <p14:creationId xmlns:p14="http://schemas.microsoft.com/office/powerpoint/2010/main" val="195150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593E-10A7-7343-A15A-570B41BAC967}"/>
              </a:ext>
            </a:extLst>
          </p:cNvPr>
          <p:cNvSpPr>
            <a:spLocks noGrp="1"/>
          </p:cNvSpPr>
          <p:nvPr>
            <p:ph type="title"/>
          </p:nvPr>
        </p:nvSpPr>
        <p:spPr/>
        <p:txBody>
          <a:bodyPr/>
          <a:lstStyle/>
          <a:p>
            <a:r>
              <a:rPr lang="en-TH" dirty="0"/>
              <a:t>HAM10000</a:t>
            </a:r>
          </a:p>
        </p:txBody>
      </p:sp>
      <p:sp>
        <p:nvSpPr>
          <p:cNvPr id="4" name="Slide Number Placeholder 3">
            <a:extLst>
              <a:ext uri="{FF2B5EF4-FFF2-40B4-BE49-F238E27FC236}">
                <a16:creationId xmlns:a16="http://schemas.microsoft.com/office/drawing/2014/main" id="{F6B36FB7-DEFF-C947-9948-B31C9D9CA4CB}"/>
              </a:ext>
            </a:extLst>
          </p:cNvPr>
          <p:cNvSpPr>
            <a:spLocks noGrp="1"/>
          </p:cNvSpPr>
          <p:nvPr>
            <p:ph type="sldNum" sz="quarter" idx="12"/>
          </p:nvPr>
        </p:nvSpPr>
        <p:spPr/>
        <p:txBody>
          <a:bodyPr/>
          <a:lstStyle/>
          <a:p>
            <a:fld id="{333AB66F-5192-FD41-BA0A-3F8556B2E251}" type="slidenum">
              <a:rPr lang="en-TH" smtClean="0"/>
              <a:t>10</a:t>
            </a:fld>
            <a:endParaRPr lang="en-TH"/>
          </a:p>
        </p:txBody>
      </p:sp>
      <p:pic>
        <p:nvPicPr>
          <p:cNvPr id="5" name="Picture 4" descr="A screenshot of a cell phone&#10;&#10;Description automatically generated">
            <a:extLst>
              <a:ext uri="{FF2B5EF4-FFF2-40B4-BE49-F238E27FC236}">
                <a16:creationId xmlns:a16="http://schemas.microsoft.com/office/drawing/2014/main" id="{A58169C6-5164-4C4F-A079-8C437AEEDB04}"/>
              </a:ext>
            </a:extLst>
          </p:cNvPr>
          <p:cNvPicPr>
            <a:picLocks noChangeAspect="1"/>
          </p:cNvPicPr>
          <p:nvPr/>
        </p:nvPicPr>
        <p:blipFill>
          <a:blip r:embed="rId2"/>
          <a:stretch>
            <a:fillRect/>
          </a:stretch>
        </p:blipFill>
        <p:spPr>
          <a:xfrm>
            <a:off x="7104218" y="2712668"/>
            <a:ext cx="5082710" cy="2512476"/>
          </a:xfrm>
          <a:prstGeom prst="rect">
            <a:avLst/>
          </a:prstGeom>
        </p:spPr>
      </p:pic>
      <p:grpSp>
        <p:nvGrpSpPr>
          <p:cNvPr id="8" name="Group 7">
            <a:extLst>
              <a:ext uri="{FF2B5EF4-FFF2-40B4-BE49-F238E27FC236}">
                <a16:creationId xmlns:a16="http://schemas.microsoft.com/office/drawing/2014/main" id="{D94B6BFD-E4B6-9B46-AC21-19647476A529}"/>
              </a:ext>
            </a:extLst>
          </p:cNvPr>
          <p:cNvGrpSpPr/>
          <p:nvPr/>
        </p:nvGrpSpPr>
        <p:grpSpPr>
          <a:xfrm>
            <a:off x="1095484" y="1284969"/>
            <a:ext cx="10428361" cy="1322546"/>
            <a:chOff x="144437" y="1627626"/>
            <a:chExt cx="9709589" cy="1167612"/>
          </a:xfrm>
          <a:solidFill>
            <a:srgbClr val="7030A0"/>
          </a:solidFill>
        </p:grpSpPr>
        <p:sp>
          <p:nvSpPr>
            <p:cNvPr id="9" name="TextBox 8">
              <a:extLst>
                <a:ext uri="{FF2B5EF4-FFF2-40B4-BE49-F238E27FC236}">
                  <a16:creationId xmlns:a16="http://schemas.microsoft.com/office/drawing/2014/main" id="{0F71E6A3-43F4-FE48-893F-9CC7E06D9D16}"/>
                </a:ext>
              </a:extLst>
            </p:cNvPr>
            <p:cNvSpPr txBox="1"/>
            <p:nvPr/>
          </p:nvSpPr>
          <p:spPr>
            <a:xfrm>
              <a:off x="2538166" y="2138278"/>
              <a:ext cx="294324" cy="353238"/>
            </a:xfrm>
            <a:prstGeom prst="rect">
              <a:avLst/>
            </a:prstGeom>
            <a:noFill/>
          </p:spPr>
          <p:txBody>
            <a:bodyPr wrap="none" rtlCol="0">
              <a:spAutoFit/>
            </a:bodyPr>
            <a:lstStyle/>
            <a:p>
              <a:r>
                <a:rPr lang="en-TH" sz="2000" b="1" dirty="0">
                  <a:latin typeface="Product Sans" panose="020B0403030502040203" pitchFamily="34" charset="0"/>
                </a:rPr>
                <a:t>x</a:t>
              </a:r>
            </a:p>
          </p:txBody>
        </p:sp>
        <p:sp>
          <p:nvSpPr>
            <p:cNvPr id="10" name="TextBox 9">
              <a:extLst>
                <a:ext uri="{FF2B5EF4-FFF2-40B4-BE49-F238E27FC236}">
                  <a16:creationId xmlns:a16="http://schemas.microsoft.com/office/drawing/2014/main" id="{F1923008-1197-5A48-96CC-9E37278946C0}"/>
                </a:ext>
              </a:extLst>
            </p:cNvPr>
            <p:cNvSpPr txBox="1"/>
            <p:nvPr/>
          </p:nvSpPr>
          <p:spPr>
            <a:xfrm>
              <a:off x="5684258" y="1627626"/>
              <a:ext cx="1651022" cy="896680"/>
            </a:xfrm>
            <a:prstGeom prst="rect">
              <a:avLst/>
            </a:prstGeom>
            <a:noFill/>
          </p:spPr>
          <p:txBody>
            <a:bodyPr wrap="none" rtlCol="0">
              <a:spAutoFit/>
            </a:bodyPr>
            <a:lstStyle/>
            <a:p>
              <a:r>
                <a:rPr lang="en-TH" sz="2000" dirty="0">
                  <a:latin typeface="Product Sans" panose="020B0403030502040203" pitchFamily="34" charset="0"/>
                </a:rPr>
                <a:t>Oversampling</a:t>
              </a:r>
              <a:endParaRPr lang="th-TH" sz="2000" dirty="0">
                <a:latin typeface="Product Sans" panose="020B0403030502040203" pitchFamily="34" charset="0"/>
              </a:endParaRPr>
            </a:p>
            <a:p>
              <a:r>
                <a:rPr lang="en-US" sz="2000" dirty="0">
                  <a:latin typeface="Product Sans" panose="020B0403030502040203" pitchFamily="34" charset="0"/>
                </a:rPr>
                <a:t>Class Weights</a:t>
              </a:r>
            </a:p>
            <a:p>
              <a:r>
                <a:rPr lang="en-US" sz="2000" dirty="0">
                  <a:latin typeface="Product Sans" panose="020B0403030502040203" pitchFamily="34" charset="0"/>
                </a:rPr>
                <a:t>Focal Loss</a:t>
              </a:r>
              <a:endParaRPr lang="en-TH" sz="2000" dirty="0">
                <a:latin typeface="Product Sans" panose="020B0403030502040203" pitchFamily="34" charset="0"/>
              </a:endParaRPr>
            </a:p>
          </p:txBody>
        </p:sp>
        <p:sp>
          <p:nvSpPr>
            <p:cNvPr id="11" name="Rectangle 10">
              <a:extLst>
                <a:ext uri="{FF2B5EF4-FFF2-40B4-BE49-F238E27FC236}">
                  <a16:creationId xmlns:a16="http://schemas.microsoft.com/office/drawing/2014/main" id="{F057A659-E7EC-254E-BC4E-13AA5FDFAF3A}"/>
                </a:ext>
              </a:extLst>
            </p:cNvPr>
            <p:cNvSpPr/>
            <p:nvPr/>
          </p:nvSpPr>
          <p:spPr>
            <a:xfrm>
              <a:off x="144437" y="2067269"/>
              <a:ext cx="2130641" cy="6036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400" dirty="0">
                  <a:latin typeface="Product Sans" panose="020B0403030502040203" pitchFamily="34" charset="0"/>
                </a:rPr>
                <a:t>DenseNet121</a:t>
              </a:r>
            </a:p>
          </p:txBody>
        </p:sp>
        <p:sp>
          <p:nvSpPr>
            <p:cNvPr id="12" name="Rectangle 11">
              <a:extLst>
                <a:ext uri="{FF2B5EF4-FFF2-40B4-BE49-F238E27FC236}">
                  <a16:creationId xmlns:a16="http://schemas.microsoft.com/office/drawing/2014/main" id="{C1E26B74-F253-634F-B0B3-834F07ACD884}"/>
                </a:ext>
              </a:extLst>
            </p:cNvPr>
            <p:cNvSpPr/>
            <p:nvPr/>
          </p:nvSpPr>
          <p:spPr>
            <a:xfrm>
              <a:off x="3093805" y="2067269"/>
              <a:ext cx="2130642" cy="6036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400" dirty="0">
                  <a:latin typeface="Product Sans" panose="020B0403030502040203" pitchFamily="34" charset="0"/>
                </a:rPr>
                <a:t>HAM10000</a:t>
              </a:r>
            </a:p>
          </p:txBody>
        </p:sp>
        <p:sp>
          <p:nvSpPr>
            <p:cNvPr id="13" name="Rectangle 12">
              <a:extLst>
                <a:ext uri="{FF2B5EF4-FFF2-40B4-BE49-F238E27FC236}">
                  <a16:creationId xmlns:a16="http://schemas.microsoft.com/office/drawing/2014/main" id="{9AB4E604-CB7C-DC42-B149-F3DC31F8CC85}"/>
                </a:ext>
              </a:extLst>
            </p:cNvPr>
            <p:cNvSpPr/>
            <p:nvPr/>
          </p:nvSpPr>
          <p:spPr>
            <a:xfrm>
              <a:off x="7723384" y="1942982"/>
              <a:ext cx="2130642" cy="852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400" dirty="0">
                  <a:latin typeface="Product Sans" panose="020B0403030502040203" pitchFamily="34" charset="0"/>
                </a:rPr>
                <a:t>HAM10000</a:t>
              </a:r>
            </a:p>
            <a:p>
              <a:pPr algn="ctr"/>
              <a:r>
                <a:rPr lang="en-US" sz="2400" dirty="0">
                  <a:latin typeface="Product Sans" panose="020B0403030502040203" pitchFamily="34" charset="0"/>
                </a:rPr>
                <a:t>W</a:t>
              </a:r>
              <a:r>
                <a:rPr lang="en-TH" sz="2400" dirty="0">
                  <a:latin typeface="Product Sans" panose="020B0403030502040203" pitchFamily="34" charset="0"/>
                </a:rPr>
                <a:t>eights</a:t>
              </a:r>
            </a:p>
          </p:txBody>
        </p:sp>
        <p:cxnSp>
          <p:nvCxnSpPr>
            <p:cNvPr id="14" name="Straight Arrow Connector 13">
              <a:extLst>
                <a:ext uri="{FF2B5EF4-FFF2-40B4-BE49-F238E27FC236}">
                  <a16:creationId xmlns:a16="http://schemas.microsoft.com/office/drawing/2014/main" id="{2C790F4A-50AE-144E-AFA8-0F5AC8480B54}"/>
                </a:ext>
              </a:extLst>
            </p:cNvPr>
            <p:cNvCxnSpPr>
              <a:cxnSpLocks/>
            </p:cNvCxnSpPr>
            <p:nvPr/>
          </p:nvCxnSpPr>
          <p:spPr>
            <a:xfrm>
              <a:off x="5577599" y="2491516"/>
              <a:ext cx="1882697" cy="0"/>
            </a:xfrm>
            <a:prstGeom prst="straightConnector1">
              <a:avLst/>
            </a:prstGeom>
            <a:grpFill/>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EC655A7-CA19-4F40-ADDD-A1C133ACE0B5}"/>
                  </a:ext>
                </a:extLst>
              </p:cNvPr>
              <p:cNvSpPr/>
              <p:nvPr/>
            </p:nvSpPr>
            <p:spPr>
              <a:xfrm>
                <a:off x="4051982" y="5340846"/>
                <a:ext cx="3039999" cy="6556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TH" i="1" smtClean="0">
                          <a:latin typeface="Cambria Math" panose="02040503050406030204" pitchFamily="18" charset="0"/>
                        </a:rPr>
                        <m:t>𝑀</m:t>
                      </m:r>
                      <m:r>
                        <a:rPr lang="en-TH" i="0">
                          <a:latin typeface="Cambria Math" panose="02040503050406030204" pitchFamily="18" charset="0"/>
                        </a:rPr>
                        <m:t>.</m:t>
                      </m:r>
                      <m:r>
                        <a:rPr lang="en-TH" i="1">
                          <a:latin typeface="Cambria Math" panose="02040503050406030204" pitchFamily="18" charset="0"/>
                        </a:rPr>
                        <m:t>𝐷</m:t>
                      </m:r>
                      <m:r>
                        <a:rPr lang="en-TH" i="0">
                          <a:latin typeface="Cambria Math" panose="02040503050406030204" pitchFamily="18" charset="0"/>
                        </a:rPr>
                        <m:t>.= </m:t>
                      </m:r>
                      <m:f>
                        <m:fPr>
                          <m:ctrlPr>
                            <a:rPr lang="en-TH" i="1">
                              <a:latin typeface="Cambria Math" panose="02040503050406030204" pitchFamily="18" charset="0"/>
                            </a:rPr>
                          </m:ctrlPr>
                        </m:fPr>
                        <m:num>
                          <m:nary>
                            <m:naryPr>
                              <m:chr m:val="∑"/>
                              <m:limLoc m:val="subSup"/>
                              <m:ctrlPr>
                                <a:rPr lang="en-TH" i="1">
                                  <a:latin typeface="Cambria Math" panose="02040503050406030204" pitchFamily="18" charset="0"/>
                                </a:rPr>
                              </m:ctrlPr>
                            </m:naryPr>
                            <m:sub>
                              <m:r>
                                <a:rPr lang="en-TH" i="1">
                                  <a:latin typeface="Cambria Math" panose="02040503050406030204" pitchFamily="18" charset="0"/>
                                </a:rPr>
                                <m:t>𝑖</m:t>
                              </m:r>
                              <m:r>
                                <a:rPr lang="en-TH" i="0">
                                  <a:latin typeface="Cambria Math" panose="02040503050406030204" pitchFamily="18" charset="0"/>
                                </a:rPr>
                                <m:t>=1</m:t>
                              </m:r>
                            </m:sub>
                            <m:sup>
                              <m:r>
                                <a:rPr lang="en-TH" i="1">
                                  <a:latin typeface="Cambria Math" panose="02040503050406030204" pitchFamily="18" charset="0"/>
                                </a:rPr>
                                <m:t>𝑁</m:t>
                              </m:r>
                            </m:sup>
                            <m:e>
                              <m:d>
                                <m:dPr>
                                  <m:begChr m:val="|"/>
                                  <m:endChr m:val="|"/>
                                  <m:ctrlPr>
                                    <a:rPr lang="en-TH" i="1">
                                      <a:latin typeface="Cambria Math" panose="02040503050406030204" pitchFamily="18" charset="0"/>
                                    </a:rPr>
                                  </m:ctrlPr>
                                </m:dPr>
                                <m:e>
                                  <m:sSub>
                                    <m:sSubPr>
                                      <m:ctrlPr>
                                        <a:rPr lang="en-TH" i="1">
                                          <a:latin typeface="Cambria Math" panose="02040503050406030204" pitchFamily="18" charset="0"/>
                                        </a:rPr>
                                      </m:ctrlPr>
                                    </m:sSubPr>
                                    <m:e>
                                      <m:r>
                                        <a:rPr lang="en-TH" i="1">
                                          <a:latin typeface="Cambria Math" panose="02040503050406030204" pitchFamily="18" charset="0"/>
                                        </a:rPr>
                                        <m:t>𝑋</m:t>
                                      </m:r>
                                    </m:e>
                                    <m:sub>
                                      <m:r>
                                        <a:rPr lang="en-TH" i="1">
                                          <a:latin typeface="Cambria Math" panose="02040503050406030204" pitchFamily="18" charset="0"/>
                                        </a:rPr>
                                        <m:t>𝑖</m:t>
                                      </m:r>
                                    </m:sub>
                                  </m:sSub>
                                  <m:r>
                                    <a:rPr lang="en-TH" i="0">
                                      <a:latin typeface="Cambria Math" panose="02040503050406030204" pitchFamily="18" charset="0"/>
                                    </a:rPr>
                                    <m:t>−</m:t>
                                  </m:r>
                                  <m:acc>
                                    <m:accPr>
                                      <m:chr m:val="̅"/>
                                      <m:ctrlPr>
                                        <a:rPr lang="en-TH" i="1">
                                          <a:latin typeface="Cambria Math" panose="02040503050406030204" pitchFamily="18" charset="0"/>
                                        </a:rPr>
                                      </m:ctrlPr>
                                    </m:accPr>
                                    <m:e>
                                      <m:r>
                                        <a:rPr lang="en-TH" i="1">
                                          <a:latin typeface="Cambria Math" panose="02040503050406030204" pitchFamily="18" charset="0"/>
                                        </a:rPr>
                                        <m:t>𝑋</m:t>
                                      </m:r>
                                    </m:e>
                                  </m:acc>
                                </m:e>
                              </m:d>
                            </m:e>
                          </m:nary>
                        </m:num>
                        <m:den>
                          <m:r>
                            <a:rPr lang="en-TH" i="1">
                              <a:latin typeface="Cambria Math" panose="02040503050406030204" pitchFamily="18" charset="0"/>
                            </a:rPr>
                            <m:t>𝑁</m:t>
                          </m:r>
                        </m:den>
                      </m:f>
                      <m:r>
                        <a:rPr lang="en-US" b="0" i="0" smtClean="0">
                          <a:latin typeface="Cambria Math" panose="02040503050406030204" pitchFamily="18" charset="0"/>
                        </a:rPr>
                        <m:t>=0.06</m:t>
                      </m:r>
                    </m:oMath>
                  </m:oMathPara>
                </a14:m>
                <a:endParaRPr lang="en-TH" dirty="0">
                  <a:latin typeface="Product Sans" panose="020B0403030502040203" pitchFamily="34" charset="0"/>
                </a:endParaRPr>
              </a:p>
            </p:txBody>
          </p:sp>
        </mc:Choice>
        <mc:Fallback xmlns="">
          <p:sp>
            <p:nvSpPr>
              <p:cNvPr id="15" name="Rectangle 14">
                <a:extLst>
                  <a:ext uri="{FF2B5EF4-FFF2-40B4-BE49-F238E27FC236}">
                    <a16:creationId xmlns:a16="http://schemas.microsoft.com/office/drawing/2014/main" id="{2EC655A7-CA19-4F40-ADDD-A1C133ACE0B5}"/>
                  </a:ext>
                </a:extLst>
              </p:cNvPr>
              <p:cNvSpPr>
                <a:spLocks noRot="1" noChangeAspect="1" noMove="1" noResize="1" noEditPoints="1" noAdjustHandles="1" noChangeArrowheads="1" noChangeShapeType="1" noTextEdit="1"/>
              </p:cNvSpPr>
              <p:nvPr/>
            </p:nvSpPr>
            <p:spPr>
              <a:xfrm>
                <a:off x="4051982" y="5340846"/>
                <a:ext cx="3039999" cy="655692"/>
              </a:xfrm>
              <a:prstGeom prst="rect">
                <a:avLst/>
              </a:prstGeom>
              <a:blipFill>
                <a:blip r:embed="rId3"/>
                <a:stretch>
                  <a:fillRect t="-61538" b="-55769"/>
                </a:stretch>
              </a:blipFill>
            </p:spPr>
            <p:txBody>
              <a:bodyPr/>
              <a:lstStyle/>
              <a:p>
                <a:r>
                  <a:rPr lang="en-TH">
                    <a:noFill/>
                  </a:rPr>
                  <a:t> </a:t>
                </a:r>
              </a:p>
            </p:txBody>
          </p:sp>
        </mc:Fallback>
      </mc:AlternateContent>
      <p:graphicFrame>
        <p:nvGraphicFramePr>
          <p:cNvPr id="16" name="Table 15">
            <a:extLst>
              <a:ext uri="{FF2B5EF4-FFF2-40B4-BE49-F238E27FC236}">
                <a16:creationId xmlns:a16="http://schemas.microsoft.com/office/drawing/2014/main" id="{ED6CC7FB-3B1B-9741-B640-04184A298135}"/>
              </a:ext>
            </a:extLst>
          </p:cNvPr>
          <p:cNvGraphicFramePr>
            <a:graphicFrameLocks noGrp="1"/>
          </p:cNvGraphicFramePr>
          <p:nvPr>
            <p:extLst>
              <p:ext uri="{D42A27DB-BD31-4B8C-83A1-F6EECF244321}">
                <p14:modId xmlns:p14="http://schemas.microsoft.com/office/powerpoint/2010/main" val="2253001704"/>
              </p:ext>
            </p:extLst>
          </p:nvPr>
        </p:nvGraphicFramePr>
        <p:xfrm>
          <a:off x="76854" y="2881244"/>
          <a:ext cx="3832439" cy="3326247"/>
        </p:xfrm>
        <a:graphic>
          <a:graphicData uri="http://schemas.openxmlformats.org/drawingml/2006/table">
            <a:tbl>
              <a:tblPr firstRow="1" firstCol="1" bandRow="1">
                <a:tableStyleId>{00A15C55-8517-42AA-B614-E9B94910E393}</a:tableStyleId>
              </a:tblPr>
              <a:tblGrid>
                <a:gridCol w="1706935">
                  <a:extLst>
                    <a:ext uri="{9D8B030D-6E8A-4147-A177-3AD203B41FA5}">
                      <a16:colId xmlns:a16="http://schemas.microsoft.com/office/drawing/2014/main" val="2228335632"/>
                    </a:ext>
                  </a:extLst>
                </a:gridCol>
                <a:gridCol w="1035292">
                  <a:extLst>
                    <a:ext uri="{9D8B030D-6E8A-4147-A177-3AD203B41FA5}">
                      <a16:colId xmlns:a16="http://schemas.microsoft.com/office/drawing/2014/main" val="476469622"/>
                    </a:ext>
                  </a:extLst>
                </a:gridCol>
                <a:gridCol w="1090212">
                  <a:extLst>
                    <a:ext uri="{9D8B030D-6E8A-4147-A177-3AD203B41FA5}">
                      <a16:colId xmlns:a16="http://schemas.microsoft.com/office/drawing/2014/main" val="3163639854"/>
                    </a:ext>
                  </a:extLst>
                </a:gridCol>
              </a:tblGrid>
              <a:tr h="1262739">
                <a:tc>
                  <a:txBody>
                    <a:bodyPr/>
                    <a:lstStyle/>
                    <a:p>
                      <a:pPr algn="ctr">
                        <a:spcAft>
                          <a:spcPts val="0"/>
                        </a:spcAft>
                      </a:pPr>
                      <a:r>
                        <a:rPr lang="en-US" sz="2000" dirty="0">
                          <a:effectLst/>
                          <a:latin typeface="Product Sans" panose="020B0403030502040203" pitchFamily="34" charset="0"/>
                        </a:rPr>
                        <a:t>Model</a:t>
                      </a:r>
                      <a:endParaRPr lang="en-TH" sz="1600" dirty="0">
                        <a:effectLst/>
                        <a:latin typeface="Product Sans" panose="020B0403030502040203" pitchFamily="34" charset="0"/>
                        <a:ea typeface="Times New Roman" panose="02020603050405020304" pitchFamily="18" charset="0"/>
                      </a:endParaRPr>
                    </a:p>
                  </a:txBody>
                  <a:tcPr marL="68580" marR="68580" marT="0" marB="0" anchor="ctr">
                    <a:solidFill>
                      <a:srgbClr val="7030A0"/>
                    </a:solidFill>
                  </a:tcPr>
                </a:tc>
                <a:tc>
                  <a:txBody>
                    <a:bodyPr/>
                    <a:lstStyle/>
                    <a:p>
                      <a:pPr algn="ctr">
                        <a:spcAft>
                          <a:spcPts val="0"/>
                        </a:spcAft>
                      </a:pPr>
                      <a:r>
                        <a:rPr lang="en-US" sz="2000" dirty="0">
                          <a:effectLst/>
                          <a:latin typeface="Product Sans" panose="020B0403030502040203" pitchFamily="34" charset="0"/>
                        </a:rPr>
                        <a:t>F1-score</a:t>
                      </a:r>
                      <a:endParaRPr lang="en-TH" sz="1600" dirty="0">
                        <a:effectLst/>
                        <a:latin typeface="Product Sans" panose="020B0403030502040203" pitchFamily="34" charset="0"/>
                        <a:ea typeface="Times New Roman" panose="02020603050405020304" pitchFamily="18" charset="0"/>
                      </a:endParaRPr>
                    </a:p>
                  </a:txBody>
                  <a:tcPr marL="68580" marR="68580" marT="0" marB="0" anchor="ctr">
                    <a:solidFill>
                      <a:srgbClr val="7030A0"/>
                    </a:solidFill>
                  </a:tcPr>
                </a:tc>
                <a:tc>
                  <a:txBody>
                    <a:bodyPr/>
                    <a:lstStyle/>
                    <a:p>
                      <a:pPr algn="ctr">
                        <a:spcAft>
                          <a:spcPts val="0"/>
                        </a:spcAft>
                      </a:pPr>
                      <a:r>
                        <a:rPr lang="th-TH" sz="2000" dirty="0">
                          <a:effectLst/>
                          <a:latin typeface="supermarket" panose="02000000000000000000" pitchFamily="2" charset="0"/>
                          <a:cs typeface="supermarket" panose="02000000000000000000" pitchFamily="2" charset="0"/>
                        </a:rPr>
                        <a:t>จำนวนประเภท</a:t>
                      </a:r>
                      <a:endParaRPr lang="en-US" sz="2000" dirty="0">
                        <a:effectLst/>
                        <a:latin typeface="supermarket" panose="02000000000000000000" pitchFamily="2" charset="0"/>
                        <a:cs typeface="supermarket" panose="02000000000000000000" pitchFamily="2" charset="0"/>
                      </a:endParaRPr>
                    </a:p>
                    <a:p>
                      <a:pPr algn="ctr">
                        <a:spcAft>
                          <a:spcPts val="0"/>
                        </a:spcAft>
                      </a:pPr>
                      <a:r>
                        <a:rPr lang="th-TH" sz="2000" dirty="0">
                          <a:effectLst/>
                          <a:latin typeface="supermarket" panose="02000000000000000000" pitchFamily="2" charset="0"/>
                          <a:cs typeface="supermarket" panose="02000000000000000000" pitchFamily="2" charset="0"/>
                        </a:rPr>
                        <a:t>ที่มีการเทคำตอบ</a:t>
                      </a:r>
                      <a:endParaRPr lang="en-TH" sz="1600" dirty="0">
                        <a:effectLst/>
                        <a:latin typeface="supermarket" panose="02000000000000000000" pitchFamily="2" charset="0"/>
                        <a:ea typeface="Times New Roman" panose="02020603050405020304" pitchFamily="18" charset="0"/>
                        <a:cs typeface="supermarket" panose="02000000000000000000" pitchFamily="2" charset="0"/>
                      </a:endParaRPr>
                    </a:p>
                  </a:txBody>
                  <a:tcPr marL="68580" marR="68580" marT="0" marB="0" anchor="ctr">
                    <a:solidFill>
                      <a:srgbClr val="7030A0"/>
                    </a:solidFill>
                  </a:tcPr>
                </a:tc>
                <a:extLst>
                  <a:ext uri="{0D108BD9-81ED-4DB2-BD59-A6C34878D82A}">
                    <a16:rowId xmlns:a16="http://schemas.microsoft.com/office/drawing/2014/main" val="2739233091"/>
                  </a:ext>
                </a:extLst>
              </a:tr>
              <a:tr h="687836">
                <a:tc>
                  <a:txBody>
                    <a:bodyPr/>
                    <a:lstStyle/>
                    <a:p>
                      <a:pPr algn="ctr">
                        <a:spcAft>
                          <a:spcPts val="0"/>
                        </a:spcAft>
                      </a:pPr>
                      <a:r>
                        <a:rPr lang="en-US" sz="1600" dirty="0">
                          <a:effectLst/>
                          <a:latin typeface="Product Sans" panose="020B0403030502040203" pitchFamily="34" charset="0"/>
                        </a:rPr>
                        <a:t>DenseNet121-Oversampling</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solidFill>
                  </a:tcPr>
                </a:tc>
                <a:tc>
                  <a:txBody>
                    <a:bodyPr/>
                    <a:lstStyle/>
                    <a:p>
                      <a:pPr algn="ctr">
                        <a:spcAft>
                          <a:spcPts val="0"/>
                        </a:spcAft>
                      </a:pPr>
                      <a:r>
                        <a:rPr lang="en-US" sz="1600" dirty="0">
                          <a:effectLst/>
                          <a:latin typeface="Product Sans" panose="020B0403030502040203" pitchFamily="34" charset="0"/>
                        </a:rPr>
                        <a:t>0.80</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60392"/>
                      </a:srgbClr>
                    </a:solidFill>
                  </a:tcPr>
                </a:tc>
                <a:tc>
                  <a:txBody>
                    <a:bodyPr/>
                    <a:lstStyle/>
                    <a:p>
                      <a:pPr algn="ctr">
                        <a:spcAft>
                          <a:spcPts val="0"/>
                        </a:spcAft>
                      </a:pPr>
                      <a:r>
                        <a:rPr lang="en-US" sz="2000" dirty="0">
                          <a:effectLst/>
                          <a:latin typeface="Product Sans" panose="020B0403030502040203" pitchFamily="34" charset="0"/>
                        </a:rPr>
                        <a:t>2</a:t>
                      </a:r>
                      <a:endParaRPr lang="en-TH" sz="16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60392"/>
                      </a:srgbClr>
                    </a:solidFill>
                  </a:tcPr>
                </a:tc>
                <a:extLst>
                  <a:ext uri="{0D108BD9-81ED-4DB2-BD59-A6C34878D82A}">
                    <a16:rowId xmlns:a16="http://schemas.microsoft.com/office/drawing/2014/main" val="1588237750"/>
                  </a:ext>
                </a:extLst>
              </a:tr>
              <a:tr h="687836">
                <a:tc>
                  <a:txBody>
                    <a:bodyPr/>
                    <a:lstStyle/>
                    <a:p>
                      <a:pPr algn="ctr">
                        <a:spcAft>
                          <a:spcPts val="0"/>
                        </a:spcAft>
                      </a:pPr>
                      <a:r>
                        <a:rPr lang="en-US" sz="1600" dirty="0">
                          <a:effectLst/>
                          <a:latin typeface="Product Sans" panose="020B0403030502040203" pitchFamily="34" charset="0"/>
                        </a:rPr>
                        <a:t>DenseNet121-Class weights</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solidFill>
                  </a:tcPr>
                </a:tc>
                <a:tc>
                  <a:txBody>
                    <a:bodyPr/>
                    <a:lstStyle/>
                    <a:p>
                      <a:pPr algn="ctr">
                        <a:spcAft>
                          <a:spcPts val="0"/>
                        </a:spcAft>
                      </a:pPr>
                      <a:r>
                        <a:rPr lang="en-US" sz="1600" dirty="0">
                          <a:effectLst/>
                          <a:latin typeface="Product Sans" panose="020B0403030502040203" pitchFamily="34" charset="0"/>
                        </a:rPr>
                        <a:t>0.84</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29804"/>
                      </a:srgbClr>
                    </a:solidFill>
                  </a:tcPr>
                </a:tc>
                <a:tc>
                  <a:txBody>
                    <a:bodyPr/>
                    <a:lstStyle/>
                    <a:p>
                      <a:pPr algn="ctr">
                        <a:spcAft>
                          <a:spcPts val="0"/>
                        </a:spcAft>
                      </a:pPr>
                      <a:r>
                        <a:rPr lang="en-US" sz="2000" dirty="0">
                          <a:effectLst/>
                          <a:latin typeface="Product Sans" panose="020B0403030502040203" pitchFamily="34" charset="0"/>
                        </a:rPr>
                        <a:t>2</a:t>
                      </a:r>
                      <a:endParaRPr lang="en-TH" sz="16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29804"/>
                      </a:srgbClr>
                    </a:solidFill>
                  </a:tcPr>
                </a:tc>
                <a:extLst>
                  <a:ext uri="{0D108BD9-81ED-4DB2-BD59-A6C34878D82A}">
                    <a16:rowId xmlns:a16="http://schemas.microsoft.com/office/drawing/2014/main" val="3208110555"/>
                  </a:ext>
                </a:extLst>
              </a:tr>
              <a:tr h="687836">
                <a:tc>
                  <a:txBody>
                    <a:bodyPr/>
                    <a:lstStyle/>
                    <a:p>
                      <a:pPr algn="ctr">
                        <a:spcAft>
                          <a:spcPts val="0"/>
                        </a:spcAft>
                      </a:pPr>
                      <a:r>
                        <a:rPr lang="en-US" sz="1600" dirty="0">
                          <a:effectLst/>
                          <a:latin typeface="Product Sans" panose="020B0403030502040203" pitchFamily="34" charset="0"/>
                        </a:rPr>
                        <a:t>DenseNet121-Focal loss</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solidFill>
                  </a:tcPr>
                </a:tc>
                <a:tc>
                  <a:txBody>
                    <a:bodyPr/>
                    <a:lstStyle/>
                    <a:p>
                      <a:pPr algn="ctr">
                        <a:spcAft>
                          <a:spcPts val="0"/>
                        </a:spcAft>
                      </a:pPr>
                      <a:r>
                        <a:rPr lang="en-US" sz="1600" dirty="0">
                          <a:effectLst/>
                          <a:latin typeface="Product Sans" panose="020B0403030502040203" pitchFamily="34" charset="0"/>
                        </a:rPr>
                        <a:t>0.83</a:t>
                      </a:r>
                      <a:endParaRPr lang="en-TH" sz="12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60392"/>
                      </a:srgbClr>
                    </a:solidFill>
                  </a:tcPr>
                </a:tc>
                <a:tc>
                  <a:txBody>
                    <a:bodyPr/>
                    <a:lstStyle/>
                    <a:p>
                      <a:pPr algn="ctr">
                        <a:spcAft>
                          <a:spcPts val="0"/>
                        </a:spcAft>
                      </a:pPr>
                      <a:r>
                        <a:rPr lang="en-US" sz="2000" dirty="0">
                          <a:effectLst/>
                          <a:latin typeface="Product Sans" panose="020B0403030502040203" pitchFamily="34" charset="0"/>
                        </a:rPr>
                        <a:t>2</a:t>
                      </a:r>
                      <a:endParaRPr lang="en-TH" sz="1600" dirty="0">
                        <a:effectLst/>
                        <a:latin typeface="Product Sans" panose="020B0403030502040203" pitchFamily="34" charset="0"/>
                        <a:ea typeface="Times New Roman" panose="02020603050405020304" pitchFamily="18" charset="0"/>
                      </a:endParaRPr>
                    </a:p>
                  </a:txBody>
                  <a:tcPr marL="68580" marR="68580" marT="0" marB="0" anchor="ctr">
                    <a:solidFill>
                      <a:srgbClr val="7030A0">
                        <a:alpha val="60392"/>
                      </a:srgbClr>
                    </a:solidFill>
                  </a:tcPr>
                </a:tc>
                <a:extLst>
                  <a:ext uri="{0D108BD9-81ED-4DB2-BD59-A6C34878D82A}">
                    <a16:rowId xmlns:a16="http://schemas.microsoft.com/office/drawing/2014/main" val="3858814031"/>
                  </a:ext>
                </a:extLst>
              </a:tr>
            </a:tbl>
          </a:graphicData>
        </a:graphic>
      </p:graphicFrame>
      <p:sp>
        <p:nvSpPr>
          <p:cNvPr id="17" name="Rectangle 16">
            <a:extLst>
              <a:ext uri="{FF2B5EF4-FFF2-40B4-BE49-F238E27FC236}">
                <a16:creationId xmlns:a16="http://schemas.microsoft.com/office/drawing/2014/main" id="{B0D6CDF1-A6C4-B04E-9636-B30F93733EE0}"/>
              </a:ext>
            </a:extLst>
          </p:cNvPr>
          <p:cNvSpPr/>
          <p:nvPr/>
        </p:nvSpPr>
        <p:spPr>
          <a:xfrm>
            <a:off x="10692230" y="3235041"/>
            <a:ext cx="672456" cy="12203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Product Sans" panose="020B0403030502040203" pitchFamily="34" charset="0"/>
            </a:endParaRPr>
          </a:p>
        </p:txBody>
      </p:sp>
      <p:sp>
        <p:nvSpPr>
          <p:cNvPr id="18" name="Rectangle 17">
            <a:extLst>
              <a:ext uri="{FF2B5EF4-FFF2-40B4-BE49-F238E27FC236}">
                <a16:creationId xmlns:a16="http://schemas.microsoft.com/office/drawing/2014/main" id="{8E330D6A-7890-004E-AC5D-58449D0F62BC}"/>
              </a:ext>
            </a:extLst>
          </p:cNvPr>
          <p:cNvSpPr/>
          <p:nvPr/>
        </p:nvSpPr>
        <p:spPr>
          <a:xfrm>
            <a:off x="10704499" y="4791151"/>
            <a:ext cx="654422" cy="203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Product Sans" panose="020B0403030502040203" pitchFamily="34" charset="0"/>
            </a:endParaRPr>
          </a:p>
        </p:txBody>
      </p:sp>
      <p:sp>
        <p:nvSpPr>
          <p:cNvPr id="19" name="TextBox 18">
            <a:extLst>
              <a:ext uri="{FF2B5EF4-FFF2-40B4-BE49-F238E27FC236}">
                <a16:creationId xmlns:a16="http://schemas.microsoft.com/office/drawing/2014/main" id="{60E18F42-3C4D-3445-A41A-FE5492904621}"/>
              </a:ext>
            </a:extLst>
          </p:cNvPr>
          <p:cNvSpPr txBox="1"/>
          <p:nvPr/>
        </p:nvSpPr>
        <p:spPr>
          <a:xfrm>
            <a:off x="4068978" y="5969280"/>
            <a:ext cx="2645276" cy="369332"/>
          </a:xfrm>
          <a:prstGeom prst="rect">
            <a:avLst/>
          </a:prstGeom>
          <a:noFill/>
        </p:spPr>
        <p:txBody>
          <a:bodyPr wrap="none" rtlCol="0">
            <a:spAutoFit/>
          </a:bodyPr>
          <a:lstStyle/>
          <a:p>
            <a:r>
              <a:rPr lang="en-TH" b="1" dirty="0">
                <a:latin typeface="Product Sans" panose="020B0403030502040203" pitchFamily="34" charset="0"/>
              </a:rPr>
              <a:t>MIN</a:t>
            </a:r>
            <a:r>
              <a:rPr lang="en-TH" dirty="0">
                <a:latin typeface="Product Sans" panose="020B0403030502040203" pitchFamily="34" charset="0"/>
              </a:rPr>
              <a:t> = 0.84 - M.D. = 0.78</a:t>
            </a:r>
          </a:p>
        </p:txBody>
      </p:sp>
      <p:sp>
        <p:nvSpPr>
          <p:cNvPr id="20" name="TextBox 19">
            <a:extLst>
              <a:ext uri="{FF2B5EF4-FFF2-40B4-BE49-F238E27FC236}">
                <a16:creationId xmlns:a16="http://schemas.microsoft.com/office/drawing/2014/main" id="{59BA37B6-7690-D94C-AF56-19BCFF17E0D3}"/>
              </a:ext>
            </a:extLst>
          </p:cNvPr>
          <p:cNvSpPr txBox="1"/>
          <p:nvPr/>
        </p:nvSpPr>
        <p:spPr>
          <a:xfrm>
            <a:off x="4068978" y="6331549"/>
            <a:ext cx="2845651" cy="369332"/>
          </a:xfrm>
          <a:prstGeom prst="rect">
            <a:avLst/>
          </a:prstGeom>
          <a:noFill/>
        </p:spPr>
        <p:txBody>
          <a:bodyPr wrap="none" rtlCol="0">
            <a:spAutoFit/>
          </a:bodyPr>
          <a:lstStyle/>
          <a:p>
            <a:r>
              <a:rPr lang="en-TH" b="1" dirty="0">
                <a:latin typeface="Product Sans" panose="020B0403030502040203" pitchFamily="34" charset="0"/>
              </a:rPr>
              <a:t>MAX</a:t>
            </a:r>
            <a:r>
              <a:rPr lang="en-TH" dirty="0">
                <a:latin typeface="Product Sans" panose="020B0403030502040203" pitchFamily="34" charset="0"/>
              </a:rPr>
              <a:t> = 0.84 + M.D. = 0.90 </a:t>
            </a:r>
          </a:p>
        </p:txBody>
      </p:sp>
      <p:cxnSp>
        <p:nvCxnSpPr>
          <p:cNvPr id="21" name="Straight Connector 20">
            <a:extLst>
              <a:ext uri="{FF2B5EF4-FFF2-40B4-BE49-F238E27FC236}">
                <a16:creationId xmlns:a16="http://schemas.microsoft.com/office/drawing/2014/main" id="{8376D303-151F-2A48-B27A-F455C3C8C6F2}"/>
              </a:ext>
            </a:extLst>
          </p:cNvPr>
          <p:cNvCxnSpPr>
            <a:cxnSpLocks/>
          </p:cNvCxnSpPr>
          <p:nvPr/>
        </p:nvCxnSpPr>
        <p:spPr>
          <a:xfrm>
            <a:off x="7195456" y="5834041"/>
            <a:ext cx="4480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514DD1-C3F4-9742-A5C2-5679D59B57C2}"/>
              </a:ext>
            </a:extLst>
          </p:cNvPr>
          <p:cNvSpPr txBox="1"/>
          <p:nvPr/>
        </p:nvSpPr>
        <p:spPr>
          <a:xfrm>
            <a:off x="8104222" y="5425851"/>
            <a:ext cx="612668" cy="369332"/>
          </a:xfrm>
          <a:prstGeom prst="rect">
            <a:avLst/>
          </a:prstGeom>
          <a:noFill/>
        </p:spPr>
        <p:txBody>
          <a:bodyPr wrap="none" rtlCol="0">
            <a:spAutoFit/>
          </a:bodyPr>
          <a:lstStyle/>
          <a:p>
            <a:r>
              <a:rPr lang="en-TH" b="1" dirty="0">
                <a:latin typeface="Product Sans" panose="020B0403030502040203" pitchFamily="34" charset="0"/>
              </a:rPr>
              <a:t>MIN</a:t>
            </a:r>
          </a:p>
        </p:txBody>
      </p:sp>
      <p:sp>
        <p:nvSpPr>
          <p:cNvPr id="23" name="TextBox 22">
            <a:extLst>
              <a:ext uri="{FF2B5EF4-FFF2-40B4-BE49-F238E27FC236}">
                <a16:creationId xmlns:a16="http://schemas.microsoft.com/office/drawing/2014/main" id="{55CEC7E4-5C65-F044-BB51-C17A15D05763}"/>
              </a:ext>
            </a:extLst>
          </p:cNvPr>
          <p:cNvSpPr txBox="1"/>
          <p:nvPr/>
        </p:nvSpPr>
        <p:spPr>
          <a:xfrm>
            <a:off x="10730069" y="5425851"/>
            <a:ext cx="705642" cy="369332"/>
          </a:xfrm>
          <a:prstGeom prst="rect">
            <a:avLst/>
          </a:prstGeom>
          <a:noFill/>
        </p:spPr>
        <p:txBody>
          <a:bodyPr wrap="none" rtlCol="0">
            <a:spAutoFit/>
          </a:bodyPr>
          <a:lstStyle/>
          <a:p>
            <a:r>
              <a:rPr lang="en-TH" b="1" dirty="0">
                <a:latin typeface="Product Sans" panose="020B0403030502040203" pitchFamily="34" charset="0"/>
              </a:rPr>
              <a:t>MAX</a:t>
            </a:r>
          </a:p>
        </p:txBody>
      </p:sp>
      <p:sp>
        <p:nvSpPr>
          <p:cNvPr id="24" name="TextBox 23">
            <a:extLst>
              <a:ext uri="{FF2B5EF4-FFF2-40B4-BE49-F238E27FC236}">
                <a16:creationId xmlns:a16="http://schemas.microsoft.com/office/drawing/2014/main" id="{3D1A8CB5-7B4E-9349-BF5C-7FFF64048474}"/>
              </a:ext>
            </a:extLst>
          </p:cNvPr>
          <p:cNvSpPr txBox="1"/>
          <p:nvPr/>
        </p:nvSpPr>
        <p:spPr>
          <a:xfrm>
            <a:off x="7769033" y="5910834"/>
            <a:ext cx="652743" cy="369332"/>
          </a:xfrm>
          <a:prstGeom prst="rect">
            <a:avLst/>
          </a:prstGeom>
          <a:noFill/>
        </p:spPr>
        <p:txBody>
          <a:bodyPr wrap="none" rtlCol="0">
            <a:spAutoFit/>
          </a:bodyPr>
          <a:lstStyle/>
          <a:p>
            <a:r>
              <a:rPr lang="en-TH" dirty="0">
                <a:latin typeface="Product Sans" panose="020B0403030502040203" pitchFamily="34" charset="0"/>
              </a:rPr>
              <a:t>0.70</a:t>
            </a:r>
          </a:p>
        </p:txBody>
      </p:sp>
      <p:sp>
        <p:nvSpPr>
          <p:cNvPr id="25" name="TextBox 24">
            <a:extLst>
              <a:ext uri="{FF2B5EF4-FFF2-40B4-BE49-F238E27FC236}">
                <a16:creationId xmlns:a16="http://schemas.microsoft.com/office/drawing/2014/main" id="{38D42093-6E3A-604E-B039-366F0BEFE6B9}"/>
              </a:ext>
            </a:extLst>
          </p:cNvPr>
          <p:cNvSpPr txBox="1"/>
          <p:nvPr/>
        </p:nvSpPr>
        <p:spPr>
          <a:xfrm>
            <a:off x="9233001" y="5919946"/>
            <a:ext cx="631904" cy="369332"/>
          </a:xfrm>
          <a:prstGeom prst="rect">
            <a:avLst/>
          </a:prstGeom>
          <a:noFill/>
        </p:spPr>
        <p:txBody>
          <a:bodyPr wrap="none" rtlCol="0">
            <a:spAutoFit/>
          </a:bodyPr>
          <a:lstStyle/>
          <a:p>
            <a:r>
              <a:rPr lang="en-TH" dirty="0">
                <a:latin typeface="Product Sans" panose="020B0403030502040203" pitchFamily="34" charset="0"/>
              </a:rPr>
              <a:t>0.83</a:t>
            </a:r>
          </a:p>
        </p:txBody>
      </p:sp>
      <p:sp>
        <p:nvSpPr>
          <p:cNvPr id="26" name="TextBox 25">
            <a:extLst>
              <a:ext uri="{FF2B5EF4-FFF2-40B4-BE49-F238E27FC236}">
                <a16:creationId xmlns:a16="http://schemas.microsoft.com/office/drawing/2014/main" id="{6D3EA601-DE8D-7743-9A3A-716566ED2F41}"/>
              </a:ext>
            </a:extLst>
          </p:cNvPr>
          <p:cNvSpPr txBox="1"/>
          <p:nvPr/>
        </p:nvSpPr>
        <p:spPr>
          <a:xfrm>
            <a:off x="8501017" y="5910834"/>
            <a:ext cx="630301" cy="369332"/>
          </a:xfrm>
          <a:prstGeom prst="rect">
            <a:avLst/>
          </a:prstGeom>
          <a:noFill/>
        </p:spPr>
        <p:txBody>
          <a:bodyPr wrap="none" rtlCol="0">
            <a:spAutoFit/>
          </a:bodyPr>
          <a:lstStyle/>
          <a:p>
            <a:r>
              <a:rPr lang="en-TH" dirty="0">
                <a:latin typeface="Product Sans" panose="020B0403030502040203" pitchFamily="34" charset="0"/>
              </a:rPr>
              <a:t>0.82</a:t>
            </a:r>
          </a:p>
        </p:txBody>
      </p:sp>
      <p:sp>
        <p:nvSpPr>
          <p:cNvPr id="27" name="TextBox 26">
            <a:extLst>
              <a:ext uri="{FF2B5EF4-FFF2-40B4-BE49-F238E27FC236}">
                <a16:creationId xmlns:a16="http://schemas.microsoft.com/office/drawing/2014/main" id="{050B6A67-0E4E-BA42-B111-6C044B934549}"/>
              </a:ext>
            </a:extLst>
          </p:cNvPr>
          <p:cNvSpPr txBox="1"/>
          <p:nvPr/>
        </p:nvSpPr>
        <p:spPr>
          <a:xfrm>
            <a:off x="9885757" y="5919946"/>
            <a:ext cx="636713" cy="369332"/>
          </a:xfrm>
          <a:prstGeom prst="rect">
            <a:avLst/>
          </a:prstGeom>
          <a:noFill/>
        </p:spPr>
        <p:txBody>
          <a:bodyPr wrap="none" rtlCol="0">
            <a:spAutoFit/>
          </a:bodyPr>
          <a:lstStyle/>
          <a:p>
            <a:r>
              <a:rPr lang="en-TH" dirty="0">
                <a:latin typeface="Product Sans" panose="020B0403030502040203" pitchFamily="34" charset="0"/>
              </a:rPr>
              <a:t>0.86</a:t>
            </a:r>
          </a:p>
        </p:txBody>
      </p:sp>
      <p:sp>
        <p:nvSpPr>
          <p:cNvPr id="28" name="TextBox 27">
            <a:extLst>
              <a:ext uri="{FF2B5EF4-FFF2-40B4-BE49-F238E27FC236}">
                <a16:creationId xmlns:a16="http://schemas.microsoft.com/office/drawing/2014/main" id="{2B91B4BB-0409-0949-A270-BE36677346F1}"/>
              </a:ext>
            </a:extLst>
          </p:cNvPr>
          <p:cNvSpPr txBox="1"/>
          <p:nvPr/>
        </p:nvSpPr>
        <p:spPr>
          <a:xfrm>
            <a:off x="10516068" y="5929753"/>
            <a:ext cx="636713" cy="369332"/>
          </a:xfrm>
          <a:prstGeom prst="rect">
            <a:avLst/>
          </a:prstGeom>
          <a:noFill/>
        </p:spPr>
        <p:txBody>
          <a:bodyPr wrap="none" rtlCol="0">
            <a:spAutoFit/>
          </a:bodyPr>
          <a:lstStyle/>
          <a:p>
            <a:r>
              <a:rPr lang="en-TH" dirty="0">
                <a:latin typeface="Product Sans" panose="020B0403030502040203" pitchFamily="34" charset="0"/>
              </a:rPr>
              <a:t>0.89</a:t>
            </a:r>
          </a:p>
        </p:txBody>
      </p:sp>
      <p:sp>
        <p:nvSpPr>
          <p:cNvPr id="29" name="TextBox 28">
            <a:extLst>
              <a:ext uri="{FF2B5EF4-FFF2-40B4-BE49-F238E27FC236}">
                <a16:creationId xmlns:a16="http://schemas.microsoft.com/office/drawing/2014/main" id="{08BE9B32-08F6-DC46-9262-C84A7ED8198A}"/>
              </a:ext>
            </a:extLst>
          </p:cNvPr>
          <p:cNvSpPr txBox="1"/>
          <p:nvPr/>
        </p:nvSpPr>
        <p:spPr>
          <a:xfrm>
            <a:off x="11082890" y="5926997"/>
            <a:ext cx="633507" cy="369332"/>
          </a:xfrm>
          <a:prstGeom prst="rect">
            <a:avLst/>
          </a:prstGeom>
          <a:noFill/>
        </p:spPr>
        <p:txBody>
          <a:bodyPr wrap="none" rtlCol="0">
            <a:spAutoFit/>
          </a:bodyPr>
          <a:lstStyle/>
          <a:p>
            <a:r>
              <a:rPr lang="en-TH" dirty="0">
                <a:latin typeface="Product Sans" panose="020B0403030502040203" pitchFamily="34" charset="0"/>
              </a:rPr>
              <a:t>0.93</a:t>
            </a:r>
          </a:p>
        </p:txBody>
      </p:sp>
      <p:sp>
        <p:nvSpPr>
          <p:cNvPr id="30" name="Rectangle 29">
            <a:extLst>
              <a:ext uri="{FF2B5EF4-FFF2-40B4-BE49-F238E27FC236}">
                <a16:creationId xmlns:a16="http://schemas.microsoft.com/office/drawing/2014/main" id="{26CB4AF6-C6FD-AD40-9C22-2490145F4C43}"/>
              </a:ext>
            </a:extLst>
          </p:cNvPr>
          <p:cNvSpPr/>
          <p:nvPr/>
        </p:nvSpPr>
        <p:spPr>
          <a:xfrm>
            <a:off x="7775141" y="5909259"/>
            <a:ext cx="631904" cy="429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Product Sans" panose="020B0403030502040203" pitchFamily="34" charset="0"/>
            </a:endParaRPr>
          </a:p>
        </p:txBody>
      </p:sp>
      <p:sp>
        <p:nvSpPr>
          <p:cNvPr id="31" name="Rectangle 30">
            <a:extLst>
              <a:ext uri="{FF2B5EF4-FFF2-40B4-BE49-F238E27FC236}">
                <a16:creationId xmlns:a16="http://schemas.microsoft.com/office/drawing/2014/main" id="{6EC64C05-AAD9-8A46-BA52-D3AFCB5E4A23}"/>
              </a:ext>
            </a:extLst>
          </p:cNvPr>
          <p:cNvSpPr/>
          <p:nvPr/>
        </p:nvSpPr>
        <p:spPr>
          <a:xfrm>
            <a:off x="11146378" y="5916016"/>
            <a:ext cx="490449" cy="429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Product Sans" panose="020B0403030502040203" pitchFamily="34" charset="0"/>
            </a:endParaRPr>
          </a:p>
        </p:txBody>
      </p:sp>
      <p:cxnSp>
        <p:nvCxnSpPr>
          <p:cNvPr id="32" name="Straight Connector 31">
            <a:extLst>
              <a:ext uri="{FF2B5EF4-FFF2-40B4-BE49-F238E27FC236}">
                <a16:creationId xmlns:a16="http://schemas.microsoft.com/office/drawing/2014/main" id="{E6F0B0A7-ACB9-974C-B3DF-04F56D649D72}"/>
              </a:ext>
            </a:extLst>
          </p:cNvPr>
          <p:cNvCxnSpPr/>
          <p:nvPr/>
        </p:nvCxnSpPr>
        <p:spPr>
          <a:xfrm>
            <a:off x="8084985" y="5730949"/>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FDC397-8359-7548-A5EB-85B51BE9E5DB}"/>
              </a:ext>
            </a:extLst>
          </p:cNvPr>
          <p:cNvCxnSpPr/>
          <p:nvPr/>
        </p:nvCxnSpPr>
        <p:spPr>
          <a:xfrm>
            <a:off x="8816969" y="5741930"/>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251125-3EA0-C643-BF58-5B4F1839642C}"/>
              </a:ext>
            </a:extLst>
          </p:cNvPr>
          <p:cNvCxnSpPr/>
          <p:nvPr/>
        </p:nvCxnSpPr>
        <p:spPr>
          <a:xfrm>
            <a:off x="9529717" y="5724192"/>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0F8016-8134-1A48-B80B-EB4F3204786F}"/>
              </a:ext>
            </a:extLst>
          </p:cNvPr>
          <p:cNvCxnSpPr/>
          <p:nvPr/>
        </p:nvCxnSpPr>
        <p:spPr>
          <a:xfrm>
            <a:off x="10199336" y="5741506"/>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45A3D3-B1CB-3B41-A686-E9A5073848FC}"/>
              </a:ext>
            </a:extLst>
          </p:cNvPr>
          <p:cNvCxnSpPr/>
          <p:nvPr/>
        </p:nvCxnSpPr>
        <p:spPr>
          <a:xfrm>
            <a:off x="10834424" y="5730949"/>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384E06-330C-634A-9F16-177FCF214943}"/>
              </a:ext>
            </a:extLst>
          </p:cNvPr>
          <p:cNvCxnSpPr/>
          <p:nvPr/>
        </p:nvCxnSpPr>
        <p:spPr>
          <a:xfrm>
            <a:off x="11353800" y="5730948"/>
            <a:ext cx="0" cy="1850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39" descr="A screenshot of a cell phone&#10;&#10;Description automatically generated">
            <a:extLst>
              <a:ext uri="{FF2B5EF4-FFF2-40B4-BE49-F238E27FC236}">
                <a16:creationId xmlns:a16="http://schemas.microsoft.com/office/drawing/2014/main" id="{A53784B6-E5E4-774C-BBAE-87A0BED809C0}"/>
              </a:ext>
            </a:extLst>
          </p:cNvPr>
          <p:cNvPicPr>
            <a:picLocks noChangeAspect="1"/>
          </p:cNvPicPr>
          <p:nvPr/>
        </p:nvPicPr>
        <p:blipFill>
          <a:blip r:embed="rId4"/>
          <a:stretch>
            <a:fillRect/>
          </a:stretch>
        </p:blipFill>
        <p:spPr>
          <a:xfrm>
            <a:off x="3995768" y="2674587"/>
            <a:ext cx="3121607" cy="2651365"/>
          </a:xfrm>
          <a:prstGeom prst="rect">
            <a:avLst/>
          </a:prstGeom>
        </p:spPr>
      </p:pic>
      <p:sp>
        <p:nvSpPr>
          <p:cNvPr id="38" name="TextBox 37">
            <a:extLst>
              <a:ext uri="{FF2B5EF4-FFF2-40B4-BE49-F238E27FC236}">
                <a16:creationId xmlns:a16="http://schemas.microsoft.com/office/drawing/2014/main" id="{243FA205-0785-F348-BC5C-ABA2671677A7}"/>
              </a:ext>
            </a:extLst>
          </p:cNvPr>
          <p:cNvSpPr txBox="1"/>
          <p:nvPr/>
        </p:nvSpPr>
        <p:spPr>
          <a:xfrm>
            <a:off x="8817226" y="176596"/>
            <a:ext cx="3204885" cy="1200329"/>
          </a:xfrm>
          <a:prstGeom prst="rect">
            <a:avLst/>
          </a:prstGeom>
          <a:noFill/>
        </p:spPr>
        <p:txBody>
          <a:bodyPr wrap="square" rtlCol="0" anchor="ctr">
            <a:spAutoFit/>
          </a:bodyPr>
          <a:lstStyle/>
          <a:p>
            <a:pPr algn="ctr"/>
            <a:r>
              <a:rPr lang="en-US" sz="2400" dirty="0">
                <a:solidFill>
                  <a:srgbClr val="FF0000"/>
                </a:solidFill>
                <a:latin typeface="supermarket" panose="02000000000000000000" pitchFamily="2" charset="0"/>
                <a:cs typeface="supermarket" panose="02000000000000000000" pitchFamily="2" charset="0"/>
              </a:rPr>
              <a:t>***</a:t>
            </a:r>
            <a:r>
              <a:rPr lang="th-TH" sz="2400" dirty="0">
                <a:latin typeface="supermarket" panose="02000000000000000000" pitchFamily="2" charset="0"/>
                <a:cs typeface="supermarket" panose="02000000000000000000" pitchFamily="2" charset="0"/>
              </a:rPr>
              <a:t>ตัด </a:t>
            </a:r>
            <a:r>
              <a:rPr lang="en-TH" sz="2400" dirty="0">
                <a:latin typeface="Product Sans" panose="020B0403030502040203" pitchFamily="34" charset="0"/>
                <a:cs typeface="supermarket" panose="02000000000000000000" pitchFamily="2" charset="0"/>
              </a:rPr>
              <a:t>NV</a:t>
            </a:r>
            <a:r>
              <a:rPr lang="en-TH" sz="2400" dirty="0">
                <a:latin typeface="supermarket" panose="02000000000000000000" pitchFamily="2" charset="0"/>
                <a:cs typeface="supermarket" panose="02000000000000000000" pitchFamily="2" charset="0"/>
              </a:rPr>
              <a:t> </a:t>
            </a:r>
            <a:r>
              <a:rPr lang="th-TH" sz="2400" dirty="0">
                <a:latin typeface="supermarket" panose="02000000000000000000" pitchFamily="2" charset="0"/>
                <a:cs typeface="supermarket" panose="02000000000000000000" pitchFamily="2" charset="0"/>
              </a:rPr>
              <a:t>ออก เหลือ </a:t>
            </a:r>
            <a:r>
              <a:rPr lang="en-TH" sz="2400" dirty="0">
                <a:latin typeface="Product Sans" panose="020B0403030502040203" pitchFamily="34" charset="0"/>
                <a:cs typeface="supermarket" panose="02000000000000000000" pitchFamily="2" charset="0"/>
              </a:rPr>
              <a:t>6</a:t>
            </a:r>
            <a:r>
              <a:rPr lang="en-US" sz="2400" dirty="0">
                <a:solidFill>
                  <a:srgbClr val="FF0000"/>
                </a:solidFill>
                <a:latin typeface="supermarket" panose="02000000000000000000" pitchFamily="2" charset="0"/>
                <a:cs typeface="supermarket" panose="02000000000000000000" pitchFamily="2" charset="0"/>
              </a:rPr>
              <a:t> ***</a:t>
            </a:r>
            <a:r>
              <a:rPr lang="en-TH" sz="2400" dirty="0">
                <a:latin typeface="supermarket" panose="02000000000000000000" pitchFamily="2" charset="0"/>
                <a:cs typeface="supermarket" panose="02000000000000000000" pitchFamily="2" charset="0"/>
              </a:rPr>
              <a:t> </a:t>
            </a:r>
            <a:r>
              <a:rPr lang="en-TH" sz="2400" dirty="0">
                <a:latin typeface="Product Sans" panose="020B0403030502040203" pitchFamily="34" charset="0"/>
                <a:cs typeface="supermarket" panose="02000000000000000000" pitchFamily="2" charset="0"/>
              </a:rPr>
              <a:t>classes</a:t>
            </a:r>
            <a:r>
              <a:rPr lang="th-TH" sz="2400" dirty="0">
                <a:latin typeface="supermarket" panose="02000000000000000000" pitchFamily="2" charset="0"/>
                <a:cs typeface="supermarket" panose="02000000000000000000" pitchFamily="2" charset="0"/>
              </a:rPr>
              <a:t> เพื่อแก้ปัญหา </a:t>
            </a:r>
            <a:r>
              <a:rPr lang="en-US" sz="2400" dirty="0">
                <a:latin typeface="Product Sans" panose="020B0403030502040203" pitchFamily="34" charset="0"/>
                <a:cs typeface="supermarket" panose="02000000000000000000" pitchFamily="2" charset="0"/>
              </a:rPr>
              <a:t>Imbalanced Dataset</a:t>
            </a:r>
            <a:endParaRPr lang="en-TH" sz="2400" dirty="0">
              <a:solidFill>
                <a:srgbClr val="FF0000"/>
              </a:solidFill>
              <a:latin typeface="Product Sans" panose="020B0403030502040203" pitchFamily="34" charset="0"/>
              <a:cs typeface="supermarket" panose="02000000000000000000" pitchFamily="2" charset="0"/>
            </a:endParaRPr>
          </a:p>
        </p:txBody>
      </p:sp>
    </p:spTree>
    <p:extLst>
      <p:ext uri="{BB962C8B-B14F-4D97-AF65-F5344CB8AC3E}">
        <p14:creationId xmlns:p14="http://schemas.microsoft.com/office/powerpoint/2010/main" val="953538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DDE4D-A6C1-DD4D-A5A7-C6C1B5351E02}"/>
              </a:ext>
            </a:extLst>
          </p:cNvPr>
          <p:cNvSpPr>
            <a:spLocks noGrp="1"/>
          </p:cNvSpPr>
          <p:nvPr>
            <p:ph type="title"/>
          </p:nvPr>
        </p:nvSpPr>
        <p:spPr/>
        <p:txBody>
          <a:bodyPr/>
          <a:lstStyle/>
          <a:p>
            <a:r>
              <a:rPr lang="en-TH" dirty="0"/>
              <a:t>HAM10000 Grad-CAM</a:t>
            </a:r>
          </a:p>
        </p:txBody>
      </p:sp>
      <p:sp>
        <p:nvSpPr>
          <p:cNvPr id="4" name="Slide Number Placeholder 3">
            <a:extLst>
              <a:ext uri="{FF2B5EF4-FFF2-40B4-BE49-F238E27FC236}">
                <a16:creationId xmlns:a16="http://schemas.microsoft.com/office/drawing/2014/main" id="{DCE87073-B25B-B940-A7FA-509B3E0D0B60}"/>
              </a:ext>
            </a:extLst>
          </p:cNvPr>
          <p:cNvSpPr>
            <a:spLocks noGrp="1"/>
          </p:cNvSpPr>
          <p:nvPr>
            <p:ph type="sldNum" sz="quarter" idx="12"/>
          </p:nvPr>
        </p:nvSpPr>
        <p:spPr/>
        <p:txBody>
          <a:bodyPr/>
          <a:lstStyle/>
          <a:p>
            <a:fld id="{333AB66F-5192-FD41-BA0A-3F8556B2E251}" type="slidenum">
              <a:rPr lang="en-TH" smtClean="0"/>
              <a:t>11</a:t>
            </a:fld>
            <a:endParaRPr lang="en-TH"/>
          </a:p>
        </p:txBody>
      </p:sp>
      <p:grpSp>
        <p:nvGrpSpPr>
          <p:cNvPr id="16" name="Group 15">
            <a:extLst>
              <a:ext uri="{FF2B5EF4-FFF2-40B4-BE49-F238E27FC236}">
                <a16:creationId xmlns:a16="http://schemas.microsoft.com/office/drawing/2014/main" id="{90462DD8-BE3F-D24A-BBB6-55B7BDE4F2EE}"/>
              </a:ext>
            </a:extLst>
          </p:cNvPr>
          <p:cNvGrpSpPr/>
          <p:nvPr/>
        </p:nvGrpSpPr>
        <p:grpSpPr>
          <a:xfrm>
            <a:off x="1266418" y="1690688"/>
            <a:ext cx="9659163" cy="4389220"/>
            <a:chOff x="984134" y="1690688"/>
            <a:chExt cx="9659163" cy="4389220"/>
          </a:xfrm>
        </p:grpSpPr>
        <p:pic>
          <p:nvPicPr>
            <p:cNvPr id="6" name="Picture 5" descr="A star filled sky&#10;&#10;Description automatically generated">
              <a:extLst>
                <a:ext uri="{FF2B5EF4-FFF2-40B4-BE49-F238E27FC236}">
                  <a16:creationId xmlns:a16="http://schemas.microsoft.com/office/drawing/2014/main" id="{A26394C3-F3B1-E74B-80A5-916F15ACE461}"/>
                </a:ext>
              </a:extLst>
            </p:cNvPr>
            <p:cNvPicPr>
              <a:picLocks noChangeAspect="1"/>
            </p:cNvPicPr>
            <p:nvPr/>
          </p:nvPicPr>
          <p:blipFill>
            <a:blip r:embed="rId2"/>
            <a:stretch>
              <a:fillRect/>
            </a:stretch>
          </p:blipFill>
          <p:spPr>
            <a:xfrm>
              <a:off x="1001419" y="1690688"/>
              <a:ext cx="2013755" cy="1997450"/>
            </a:xfrm>
            <a:prstGeom prst="rect">
              <a:avLst/>
            </a:prstGeom>
          </p:spPr>
        </p:pic>
        <p:pic>
          <p:nvPicPr>
            <p:cNvPr id="7" name="Picture 6" descr="A picture containing star, sitting, blue, blurry&#10;&#10;Description automatically generated">
              <a:extLst>
                <a:ext uri="{FF2B5EF4-FFF2-40B4-BE49-F238E27FC236}">
                  <a16:creationId xmlns:a16="http://schemas.microsoft.com/office/drawing/2014/main" id="{0523264B-8B82-3745-8880-5A8C3806F42C}"/>
                </a:ext>
              </a:extLst>
            </p:cNvPr>
            <p:cNvPicPr>
              <a:picLocks noChangeAspect="1"/>
            </p:cNvPicPr>
            <p:nvPr/>
          </p:nvPicPr>
          <p:blipFill>
            <a:blip r:embed="rId3"/>
            <a:stretch>
              <a:fillRect/>
            </a:stretch>
          </p:blipFill>
          <p:spPr>
            <a:xfrm>
              <a:off x="4820122" y="1738074"/>
              <a:ext cx="2022314" cy="1997449"/>
            </a:xfrm>
            <a:prstGeom prst="rect">
              <a:avLst/>
            </a:prstGeom>
          </p:spPr>
        </p:pic>
        <p:pic>
          <p:nvPicPr>
            <p:cNvPr id="8" name="Picture 7" descr="A star filled sky&#10;&#10;Description automatically generated">
              <a:extLst>
                <a:ext uri="{FF2B5EF4-FFF2-40B4-BE49-F238E27FC236}">
                  <a16:creationId xmlns:a16="http://schemas.microsoft.com/office/drawing/2014/main" id="{F3C3F096-E3F8-B343-B85B-4B09AEEA5A3E}"/>
                </a:ext>
              </a:extLst>
            </p:cNvPr>
            <p:cNvPicPr>
              <a:picLocks noChangeAspect="1"/>
            </p:cNvPicPr>
            <p:nvPr/>
          </p:nvPicPr>
          <p:blipFill>
            <a:blip r:embed="rId4"/>
            <a:stretch>
              <a:fillRect/>
            </a:stretch>
          </p:blipFill>
          <p:spPr>
            <a:xfrm>
              <a:off x="8623600" y="1738074"/>
              <a:ext cx="1997449" cy="1997449"/>
            </a:xfrm>
            <a:prstGeom prst="rect">
              <a:avLst/>
            </a:prstGeom>
          </p:spPr>
        </p:pic>
        <p:pic>
          <p:nvPicPr>
            <p:cNvPr id="9" name="Picture 8" descr="A star in the background&#10;&#10;Description automatically generated">
              <a:extLst>
                <a:ext uri="{FF2B5EF4-FFF2-40B4-BE49-F238E27FC236}">
                  <a16:creationId xmlns:a16="http://schemas.microsoft.com/office/drawing/2014/main" id="{6AD4BEDF-1C0E-9C46-9A09-4FF797F72662}"/>
                </a:ext>
              </a:extLst>
            </p:cNvPr>
            <p:cNvPicPr>
              <a:picLocks noChangeAspect="1"/>
            </p:cNvPicPr>
            <p:nvPr/>
          </p:nvPicPr>
          <p:blipFill>
            <a:blip r:embed="rId5"/>
            <a:stretch>
              <a:fillRect/>
            </a:stretch>
          </p:blipFill>
          <p:spPr>
            <a:xfrm>
              <a:off x="984134" y="4063128"/>
              <a:ext cx="2014097" cy="1997452"/>
            </a:xfrm>
            <a:prstGeom prst="rect">
              <a:avLst/>
            </a:prstGeom>
          </p:spPr>
        </p:pic>
        <p:pic>
          <p:nvPicPr>
            <p:cNvPr id="10" name="Picture 9" descr="A picture containing star&#10;&#10;Description automatically generated">
              <a:extLst>
                <a:ext uri="{FF2B5EF4-FFF2-40B4-BE49-F238E27FC236}">
                  <a16:creationId xmlns:a16="http://schemas.microsoft.com/office/drawing/2014/main" id="{6BF5A197-02B6-474C-A02B-05FA0BF59A9C}"/>
                </a:ext>
              </a:extLst>
            </p:cNvPr>
            <p:cNvPicPr>
              <a:picLocks noChangeAspect="1"/>
            </p:cNvPicPr>
            <p:nvPr/>
          </p:nvPicPr>
          <p:blipFill>
            <a:blip r:embed="rId6"/>
            <a:stretch>
              <a:fillRect/>
            </a:stretch>
          </p:blipFill>
          <p:spPr>
            <a:xfrm>
              <a:off x="4805229" y="4067748"/>
              <a:ext cx="2037207" cy="2012160"/>
            </a:xfrm>
            <a:prstGeom prst="rect">
              <a:avLst/>
            </a:prstGeom>
          </p:spPr>
        </p:pic>
        <p:pic>
          <p:nvPicPr>
            <p:cNvPr id="11" name="Picture 10" descr="A picture containing star&#10;&#10;Description automatically generated">
              <a:extLst>
                <a:ext uri="{FF2B5EF4-FFF2-40B4-BE49-F238E27FC236}">
                  <a16:creationId xmlns:a16="http://schemas.microsoft.com/office/drawing/2014/main" id="{71BA1A99-735B-9040-BB31-D36A4AD7FC63}"/>
                </a:ext>
              </a:extLst>
            </p:cNvPr>
            <p:cNvPicPr>
              <a:picLocks noChangeAspect="1"/>
            </p:cNvPicPr>
            <p:nvPr/>
          </p:nvPicPr>
          <p:blipFill>
            <a:blip r:embed="rId7"/>
            <a:stretch>
              <a:fillRect/>
            </a:stretch>
          </p:blipFill>
          <p:spPr>
            <a:xfrm>
              <a:off x="8631137" y="4067746"/>
              <a:ext cx="2012160" cy="2012160"/>
            </a:xfrm>
            <a:prstGeom prst="rect">
              <a:avLst/>
            </a:prstGeom>
          </p:spPr>
        </p:pic>
      </p:grpSp>
    </p:spTree>
    <p:extLst>
      <p:ext uri="{BB962C8B-B14F-4D97-AF65-F5344CB8AC3E}">
        <p14:creationId xmlns:p14="http://schemas.microsoft.com/office/powerpoint/2010/main" val="371985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3AAC-0E1C-6745-A360-EFFEA4AC278E}"/>
              </a:ext>
            </a:extLst>
          </p:cNvPr>
          <p:cNvSpPr>
            <a:spLocks noGrp="1"/>
          </p:cNvSpPr>
          <p:nvPr>
            <p:ph type="title"/>
          </p:nvPr>
        </p:nvSpPr>
        <p:spPr/>
        <p:txBody>
          <a:bodyPr/>
          <a:lstStyle/>
          <a:p>
            <a:r>
              <a:rPr lang="en-TH" dirty="0"/>
              <a:t>Ensemble HAM10000 to PJ61403</a:t>
            </a:r>
          </a:p>
        </p:txBody>
      </p:sp>
      <p:sp>
        <p:nvSpPr>
          <p:cNvPr id="4" name="Slide Number Placeholder 3">
            <a:extLst>
              <a:ext uri="{FF2B5EF4-FFF2-40B4-BE49-F238E27FC236}">
                <a16:creationId xmlns:a16="http://schemas.microsoft.com/office/drawing/2014/main" id="{4867F1E8-642A-5D42-94C2-46B05B431415}"/>
              </a:ext>
            </a:extLst>
          </p:cNvPr>
          <p:cNvSpPr>
            <a:spLocks noGrp="1"/>
          </p:cNvSpPr>
          <p:nvPr>
            <p:ph type="sldNum" sz="quarter" idx="12"/>
          </p:nvPr>
        </p:nvSpPr>
        <p:spPr/>
        <p:txBody>
          <a:bodyPr/>
          <a:lstStyle/>
          <a:p>
            <a:fld id="{333AB66F-5192-FD41-BA0A-3F8556B2E251}" type="slidenum">
              <a:rPr lang="en-TH" smtClean="0"/>
              <a:t>12</a:t>
            </a:fld>
            <a:endParaRPr lang="en-TH"/>
          </a:p>
        </p:txBody>
      </p:sp>
      <p:graphicFrame>
        <p:nvGraphicFramePr>
          <p:cNvPr id="12" name="Table 11">
            <a:extLst>
              <a:ext uri="{FF2B5EF4-FFF2-40B4-BE49-F238E27FC236}">
                <a16:creationId xmlns:a16="http://schemas.microsoft.com/office/drawing/2014/main" id="{B6CD7246-438B-3447-8531-5054679659A3}"/>
              </a:ext>
            </a:extLst>
          </p:cNvPr>
          <p:cNvGraphicFramePr>
            <a:graphicFrameLocks noGrp="1"/>
          </p:cNvGraphicFramePr>
          <p:nvPr>
            <p:extLst>
              <p:ext uri="{D42A27DB-BD31-4B8C-83A1-F6EECF244321}">
                <p14:modId xmlns:p14="http://schemas.microsoft.com/office/powerpoint/2010/main" val="227833094"/>
              </p:ext>
            </p:extLst>
          </p:nvPr>
        </p:nvGraphicFramePr>
        <p:xfrm>
          <a:off x="462023" y="3746074"/>
          <a:ext cx="3520503" cy="2523869"/>
        </p:xfrm>
        <a:graphic>
          <a:graphicData uri="http://schemas.openxmlformats.org/drawingml/2006/table">
            <a:tbl>
              <a:tblPr firstRow="1" firstCol="1" bandRow="1">
                <a:tableStyleId>{7DF18680-E054-41AD-8BC1-D1AEF772440D}</a:tableStyleId>
              </a:tblPr>
              <a:tblGrid>
                <a:gridCol w="2055989">
                  <a:extLst>
                    <a:ext uri="{9D8B030D-6E8A-4147-A177-3AD203B41FA5}">
                      <a16:colId xmlns:a16="http://schemas.microsoft.com/office/drawing/2014/main" val="2228335632"/>
                    </a:ext>
                  </a:extLst>
                </a:gridCol>
                <a:gridCol w="1464514">
                  <a:extLst>
                    <a:ext uri="{9D8B030D-6E8A-4147-A177-3AD203B41FA5}">
                      <a16:colId xmlns:a16="http://schemas.microsoft.com/office/drawing/2014/main" val="476469622"/>
                    </a:ext>
                  </a:extLst>
                </a:gridCol>
              </a:tblGrid>
              <a:tr h="776696">
                <a:tc>
                  <a:txBody>
                    <a:bodyPr/>
                    <a:lstStyle/>
                    <a:p>
                      <a:pPr algn="ctr">
                        <a:spcAft>
                          <a:spcPts val="0"/>
                        </a:spcAft>
                      </a:pPr>
                      <a:r>
                        <a:rPr lang="en-US" sz="2000" dirty="0">
                          <a:effectLst/>
                          <a:latin typeface="Product Sans" panose="020B0403030502040203" pitchFamily="34" charset="0"/>
                        </a:rPr>
                        <a:t>Model</a:t>
                      </a:r>
                      <a:endParaRPr lang="en-TH" sz="1600" dirty="0">
                        <a:solidFill>
                          <a:schemeClr val="tx1"/>
                        </a:solidFill>
                        <a:effectLst/>
                        <a:latin typeface="Product Sans" panose="020B0403030502040203" pitchFamily="34" charset="0"/>
                        <a:ea typeface="Times New Roman" panose="02020603050405020304" pitchFamily="18" charset="0"/>
                      </a:endParaRPr>
                    </a:p>
                  </a:txBody>
                  <a:tcPr marL="68580" marR="68580" marT="0" marB="0" anchor="ctr">
                    <a:solidFill>
                      <a:srgbClr val="0070C0"/>
                    </a:solidFill>
                  </a:tcPr>
                </a:tc>
                <a:tc>
                  <a:txBody>
                    <a:bodyPr/>
                    <a:lstStyle/>
                    <a:p>
                      <a:pPr algn="ctr">
                        <a:spcAft>
                          <a:spcPts val="0"/>
                        </a:spcAft>
                      </a:pPr>
                      <a:r>
                        <a:rPr lang="en-US" sz="2000" dirty="0">
                          <a:effectLst/>
                          <a:latin typeface="Product Sans" panose="020B0403030502040203" pitchFamily="34" charset="0"/>
                        </a:rPr>
                        <a:t>F1-score</a:t>
                      </a:r>
                      <a:endParaRPr lang="en-TH" sz="1600" dirty="0">
                        <a:solidFill>
                          <a:schemeClr val="tx1"/>
                        </a:solidFill>
                        <a:effectLst/>
                        <a:latin typeface="Product Sans" panose="020B0403030502040203" pitchFamily="34" charset="0"/>
                        <a:ea typeface="Times New Roman" panose="02020603050405020304" pitchFamily="18" charset="0"/>
                      </a:endParaRPr>
                    </a:p>
                  </a:txBody>
                  <a:tcPr marL="68580" marR="68580" marT="0" marB="0" anchor="ctr">
                    <a:solidFill>
                      <a:srgbClr val="0070C0"/>
                    </a:solidFill>
                  </a:tcPr>
                </a:tc>
                <a:extLst>
                  <a:ext uri="{0D108BD9-81ED-4DB2-BD59-A6C34878D82A}">
                    <a16:rowId xmlns:a16="http://schemas.microsoft.com/office/drawing/2014/main" val="2739233091"/>
                  </a:ext>
                </a:extLst>
              </a:tr>
              <a:tr h="582391">
                <a:tc>
                  <a:txBody>
                    <a:bodyPr/>
                    <a:lstStyle/>
                    <a:p>
                      <a:pPr algn="ctr">
                        <a:spcAft>
                          <a:spcPts val="0"/>
                        </a:spcAft>
                      </a:pPr>
                      <a:r>
                        <a:rPr lang="en-US" sz="1600" dirty="0">
                          <a:effectLst/>
                          <a:latin typeface="Product Sans" panose="020B0403030502040203" pitchFamily="34" charset="0"/>
                        </a:rPr>
                        <a:t>DenseNet121-Oversampling</a:t>
                      </a:r>
                      <a:endParaRPr lang="en-TH" sz="1100" dirty="0">
                        <a:solidFill>
                          <a:schemeClr val="tx1"/>
                        </a:solidFill>
                        <a:effectLst/>
                        <a:latin typeface="Product Sans" panose="020B0403030502040203" pitchFamily="34" charset="0"/>
                        <a:ea typeface="Calibri" panose="020F0502020204030204" pitchFamily="34" charset="0"/>
                        <a:cs typeface="Angsana New" panose="02020603050405020304" pitchFamily="18" charset="-34"/>
                      </a:endParaRPr>
                    </a:p>
                  </a:txBody>
                  <a:tcPr marL="68580" marR="68580" marT="0" marB="0" anchor="ctr">
                    <a:solidFill>
                      <a:srgbClr val="0070C0"/>
                    </a:solidFill>
                  </a:tcPr>
                </a:tc>
                <a:tc>
                  <a:txBody>
                    <a:bodyPr/>
                    <a:lstStyle/>
                    <a:p>
                      <a:pPr algn="ctr">
                        <a:spcAft>
                          <a:spcPts val="0"/>
                        </a:spcAft>
                      </a:pPr>
                      <a:r>
                        <a:rPr lang="en-US" sz="1600" dirty="0">
                          <a:effectLst/>
                          <a:latin typeface="Product Sans" panose="020B0403030502040203" pitchFamily="34" charset="0"/>
                        </a:rPr>
                        <a:t>0.92</a:t>
                      </a:r>
                      <a:endParaRPr lang="en-TH" sz="1100" dirty="0">
                        <a:solidFill>
                          <a:schemeClr val="tx1"/>
                        </a:solidFill>
                        <a:effectLst/>
                        <a:latin typeface="Product Sans" panose="020B0403030502040203" pitchFamily="34" charset="0"/>
                        <a:ea typeface="Calibri" panose="020F0502020204030204" pitchFamily="34" charset="0"/>
                        <a:cs typeface="Angsana New" panose="02020603050405020304" pitchFamily="18" charset="-34"/>
                      </a:endParaRPr>
                    </a:p>
                  </a:txBody>
                  <a:tcPr marL="68580" marR="68580" marT="0" marB="0" anchor="ctr"/>
                </a:tc>
                <a:extLst>
                  <a:ext uri="{0D108BD9-81ED-4DB2-BD59-A6C34878D82A}">
                    <a16:rowId xmlns:a16="http://schemas.microsoft.com/office/drawing/2014/main" val="1588237750"/>
                  </a:ext>
                </a:extLst>
              </a:tr>
              <a:tr h="582391">
                <a:tc>
                  <a:txBody>
                    <a:bodyPr/>
                    <a:lstStyle/>
                    <a:p>
                      <a:pPr algn="ctr">
                        <a:spcAft>
                          <a:spcPts val="0"/>
                        </a:spcAft>
                      </a:pPr>
                      <a:r>
                        <a:rPr lang="en-US" sz="1600" dirty="0">
                          <a:solidFill>
                            <a:schemeClr val="bg1"/>
                          </a:solidFill>
                          <a:effectLst/>
                          <a:latin typeface="Product Sans" panose="020B0403030502040203" pitchFamily="34" charset="0"/>
                        </a:rPr>
                        <a:t>DenseNet121-Class weights</a:t>
                      </a:r>
                    </a:p>
                  </a:txBody>
                  <a:tcPr marL="68580" marR="68580" marT="0" marB="0" anchor="ctr">
                    <a:solidFill>
                      <a:srgbClr val="0070C0"/>
                    </a:solidFill>
                  </a:tcPr>
                </a:tc>
                <a:tc>
                  <a:txBody>
                    <a:bodyPr/>
                    <a:lstStyle/>
                    <a:p>
                      <a:pPr algn="ctr">
                        <a:spcAft>
                          <a:spcPts val="0"/>
                        </a:spcAft>
                      </a:pPr>
                      <a:r>
                        <a:rPr lang="en-US" sz="1600" dirty="0">
                          <a:effectLst/>
                          <a:latin typeface="Product Sans" panose="020B0403030502040203" pitchFamily="34" charset="0"/>
                        </a:rPr>
                        <a:t>0.86</a:t>
                      </a:r>
                      <a:endParaRPr lang="en-TH" sz="1100" dirty="0">
                        <a:solidFill>
                          <a:schemeClr val="tx1"/>
                        </a:solidFill>
                        <a:effectLst/>
                        <a:latin typeface="Product Sans" panose="020B0403030502040203" pitchFamily="34" charset="0"/>
                        <a:ea typeface="Calibri" panose="020F0502020204030204" pitchFamily="34" charset="0"/>
                        <a:cs typeface="Angsana New" panose="02020603050405020304" pitchFamily="18" charset="-34"/>
                      </a:endParaRPr>
                    </a:p>
                  </a:txBody>
                  <a:tcPr marL="68580" marR="68580" marT="0" marB="0" anchor="ctr"/>
                </a:tc>
                <a:extLst>
                  <a:ext uri="{0D108BD9-81ED-4DB2-BD59-A6C34878D82A}">
                    <a16:rowId xmlns:a16="http://schemas.microsoft.com/office/drawing/2014/main" val="3208110555"/>
                  </a:ext>
                </a:extLst>
              </a:tr>
              <a:tr h="582391">
                <a:tc>
                  <a:txBody>
                    <a:bodyPr/>
                    <a:lstStyle/>
                    <a:p>
                      <a:pPr algn="ctr">
                        <a:spcAft>
                          <a:spcPts val="0"/>
                        </a:spcAft>
                      </a:pPr>
                      <a:r>
                        <a:rPr lang="en-US" sz="1600" dirty="0">
                          <a:solidFill>
                            <a:schemeClr val="bg1"/>
                          </a:solidFill>
                          <a:effectLst/>
                          <a:latin typeface="Product Sans" panose="020B0403030502040203" pitchFamily="34" charset="0"/>
                          <a:ea typeface="Calibri" panose="020F0502020204030204" pitchFamily="34" charset="0"/>
                          <a:cs typeface="Angsana New" panose="02020603050405020304" pitchFamily="18" charset="-34"/>
                        </a:rPr>
                        <a:t>DenseNet121-Focal loss</a:t>
                      </a:r>
                      <a:endParaRPr lang="en-TH" sz="1100" dirty="0">
                        <a:solidFill>
                          <a:schemeClr val="bg1"/>
                        </a:solidFill>
                        <a:effectLst/>
                        <a:latin typeface="Product Sans" panose="020B0403030502040203" pitchFamily="34" charset="0"/>
                        <a:ea typeface="Calibri" panose="020F0502020204030204" pitchFamily="34" charset="0"/>
                        <a:cs typeface="Angsana New" panose="02020603050405020304" pitchFamily="18" charset="-34"/>
                      </a:endParaRPr>
                    </a:p>
                  </a:txBody>
                  <a:tcPr marL="68580" marR="68580" marT="0" marB="0" anchor="ctr">
                    <a:solidFill>
                      <a:srgbClr val="0070C0"/>
                    </a:solidFill>
                  </a:tcPr>
                </a:tc>
                <a:tc>
                  <a:txBody>
                    <a:bodyPr/>
                    <a:lstStyle/>
                    <a:p>
                      <a:pPr algn="ctr">
                        <a:spcAft>
                          <a:spcPts val="0"/>
                        </a:spcAft>
                      </a:pPr>
                      <a:r>
                        <a:rPr lang="en-US" sz="1600" dirty="0">
                          <a:effectLst/>
                          <a:latin typeface="Product Sans" panose="020B0403030502040203" pitchFamily="34" charset="0"/>
                        </a:rPr>
                        <a:t>0.92</a:t>
                      </a:r>
                      <a:endParaRPr lang="en-TH" sz="1100" dirty="0">
                        <a:solidFill>
                          <a:schemeClr val="tx1"/>
                        </a:solidFill>
                        <a:effectLst/>
                        <a:latin typeface="Product Sans" panose="020B0403030502040203" pitchFamily="34" charset="0"/>
                        <a:ea typeface="Calibri" panose="020F0502020204030204" pitchFamily="34" charset="0"/>
                        <a:cs typeface="Angsana New" panose="02020603050405020304" pitchFamily="18" charset="-34"/>
                      </a:endParaRPr>
                    </a:p>
                  </a:txBody>
                  <a:tcPr marL="68580" marR="68580" marT="0" marB="0" anchor="ctr"/>
                </a:tc>
                <a:extLst>
                  <a:ext uri="{0D108BD9-81ED-4DB2-BD59-A6C34878D82A}">
                    <a16:rowId xmlns:a16="http://schemas.microsoft.com/office/drawing/2014/main" val="3858814031"/>
                  </a:ext>
                </a:extLst>
              </a:tr>
            </a:tbl>
          </a:graphicData>
        </a:graphic>
      </p:graphicFrame>
      <p:sp>
        <p:nvSpPr>
          <p:cNvPr id="13" name="TextBox 12">
            <a:extLst>
              <a:ext uri="{FF2B5EF4-FFF2-40B4-BE49-F238E27FC236}">
                <a16:creationId xmlns:a16="http://schemas.microsoft.com/office/drawing/2014/main" id="{91AFE9D6-04CC-A647-8DE5-16238F96DDED}"/>
              </a:ext>
            </a:extLst>
          </p:cNvPr>
          <p:cNvSpPr txBox="1"/>
          <p:nvPr/>
        </p:nvSpPr>
        <p:spPr>
          <a:xfrm>
            <a:off x="6998983" y="1774422"/>
            <a:ext cx="1723549" cy="461665"/>
          </a:xfrm>
          <a:prstGeom prst="rect">
            <a:avLst/>
          </a:prstGeom>
          <a:noFill/>
        </p:spPr>
        <p:txBody>
          <a:bodyPr wrap="none" rtlCol="0">
            <a:spAutoFit/>
          </a:bodyPr>
          <a:lstStyle/>
          <a:p>
            <a:r>
              <a:rPr lang="en-TH" sz="2400" dirty="0">
                <a:latin typeface="Product Sans" panose="020B0403030502040203" pitchFamily="34" charset="0"/>
              </a:rPr>
              <a:t>Fine Tuning</a:t>
            </a:r>
          </a:p>
        </p:txBody>
      </p:sp>
      <p:sp>
        <p:nvSpPr>
          <p:cNvPr id="15" name="Rectangle 14">
            <a:extLst>
              <a:ext uri="{FF2B5EF4-FFF2-40B4-BE49-F238E27FC236}">
                <a16:creationId xmlns:a16="http://schemas.microsoft.com/office/drawing/2014/main" id="{0F277984-E2AB-1842-8CDF-0807088A65DC}"/>
              </a:ext>
            </a:extLst>
          </p:cNvPr>
          <p:cNvSpPr/>
          <p:nvPr/>
        </p:nvSpPr>
        <p:spPr>
          <a:xfrm>
            <a:off x="1341211" y="2402300"/>
            <a:ext cx="1654871" cy="369332"/>
          </a:xfrm>
          <a:prstGeom prst="rect">
            <a:avLst/>
          </a:prstGeom>
        </p:spPr>
        <p:txBody>
          <a:bodyPr wrap="square">
            <a:spAutoFit/>
          </a:bodyPr>
          <a:lstStyle/>
          <a:p>
            <a:pPr algn="ctr"/>
            <a:r>
              <a:rPr lang="en-TH" b="1" dirty="0">
                <a:latin typeface="Product Sans" panose="020B0403030502040203" pitchFamily="34" charset="0"/>
              </a:rPr>
              <a: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A0E3F8B-9F38-714A-8DAB-D7C30D4EBCA2}"/>
                  </a:ext>
                </a:extLst>
              </p:cNvPr>
              <p:cNvSpPr/>
              <p:nvPr/>
            </p:nvSpPr>
            <p:spPr>
              <a:xfrm>
                <a:off x="5092686" y="4622789"/>
                <a:ext cx="2759779" cy="161242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Product Sans" panose="020B0403030502040203" pitchFamily="34" charset="0"/>
                  </a:rPr>
                  <a:t>Arithmetic mean</a:t>
                </a:r>
              </a:p>
              <a:p>
                <a:pPr algn="ctr"/>
                <a:r>
                  <a:rPr lang="en-US" sz="2000" dirty="0">
                    <a:solidFill>
                      <a:sysClr val="windowText" lastClr="000000"/>
                    </a:solidFill>
                    <a:latin typeface="Product Sans" panose="020B0403030502040203" pitchFamily="34" charset="0"/>
                  </a:rPr>
                  <a:t>Predictions</a:t>
                </a:r>
              </a:p>
              <a:p>
                <a:pPr algn="ctr"/>
                <a14:m>
                  <m:oMathPara xmlns:m="http://schemas.openxmlformats.org/officeDocument/2006/math">
                    <m:oMathParaPr>
                      <m:jc m:val="centerGroup"/>
                    </m:oMathParaPr>
                    <m:oMath xmlns:m="http://schemas.openxmlformats.org/officeDocument/2006/math">
                      <m:acc>
                        <m:accPr>
                          <m:chr m:val="̅"/>
                          <m:ctrlPr>
                            <a:rPr lang="en-TH" i="1">
                              <a:solidFill>
                                <a:sysClr val="windowText" lastClr="000000"/>
                              </a:solidFill>
                              <a:latin typeface="Cambria Math" panose="02040503050406030204" pitchFamily="18" charset="0"/>
                            </a:rPr>
                          </m:ctrlPr>
                        </m:accPr>
                        <m:e>
                          <m:r>
                            <a:rPr lang="en-US" i="1">
                              <a:solidFill>
                                <a:sysClr val="windowText" lastClr="000000"/>
                              </a:solidFill>
                              <a:latin typeface="Cambria Math" panose="02040503050406030204" pitchFamily="18" charset="0"/>
                            </a:rPr>
                            <m:t>𝑋</m:t>
                          </m:r>
                        </m:e>
                      </m:acc>
                      <m:r>
                        <a:rPr lang="en-US" i="1">
                          <a:solidFill>
                            <a:sysClr val="windowText" lastClr="000000"/>
                          </a:solidFill>
                          <a:latin typeface="Cambria Math" panose="02040503050406030204" pitchFamily="18" charset="0"/>
                        </a:rPr>
                        <m:t>= </m:t>
                      </m:r>
                      <m:f>
                        <m:fPr>
                          <m:ctrlPr>
                            <a:rPr lang="en-TH" i="1">
                              <a:solidFill>
                                <a:sysClr val="windowText" lastClr="000000"/>
                              </a:solidFill>
                              <a:latin typeface="Cambria Math" panose="02040503050406030204" pitchFamily="18" charset="0"/>
                            </a:rPr>
                          </m:ctrlPr>
                        </m:fPr>
                        <m:num>
                          <m:nary>
                            <m:naryPr>
                              <m:chr m:val="∑"/>
                              <m:limLoc m:val="undOvr"/>
                              <m:subHide m:val="on"/>
                              <m:supHide m:val="on"/>
                              <m:ctrlPr>
                                <a:rPr lang="en-TH" i="1">
                                  <a:solidFill>
                                    <a:sysClr val="windowText" lastClr="000000"/>
                                  </a:solidFill>
                                  <a:latin typeface="Cambria Math" panose="02040503050406030204" pitchFamily="18" charset="0"/>
                                </a:rPr>
                              </m:ctrlPr>
                            </m:naryPr>
                            <m:sub/>
                            <m:sup/>
                            <m:e>
                              <m:r>
                                <a:rPr lang="en-US" i="1">
                                  <a:solidFill>
                                    <a:sysClr val="windowText" lastClr="000000"/>
                                  </a:solidFill>
                                  <a:latin typeface="Cambria Math" panose="02040503050406030204" pitchFamily="18" charset="0"/>
                                </a:rPr>
                                <m:t>𝑋</m:t>
                              </m:r>
                            </m:e>
                          </m:nary>
                        </m:num>
                        <m:den>
                          <m:r>
                            <a:rPr lang="en-US" i="1">
                              <a:solidFill>
                                <a:sysClr val="windowText" lastClr="000000"/>
                              </a:solidFill>
                              <a:latin typeface="Cambria Math" panose="02040503050406030204" pitchFamily="18" charset="0"/>
                            </a:rPr>
                            <m:t>𝑛</m:t>
                          </m:r>
                        </m:den>
                      </m:f>
                    </m:oMath>
                  </m:oMathPara>
                </a14:m>
                <a:endParaRPr lang="en-TH" dirty="0">
                  <a:solidFill>
                    <a:sysClr val="windowText" lastClr="000000"/>
                  </a:solidFill>
                </a:endParaRPr>
              </a:p>
            </p:txBody>
          </p:sp>
        </mc:Choice>
        <mc:Fallback xmlns="">
          <p:sp>
            <p:nvSpPr>
              <p:cNvPr id="16" name="Rectangle 15">
                <a:extLst>
                  <a:ext uri="{FF2B5EF4-FFF2-40B4-BE49-F238E27FC236}">
                    <a16:creationId xmlns:a16="http://schemas.microsoft.com/office/drawing/2014/main" id="{EA0E3F8B-9F38-714A-8DAB-D7C30D4EBCA2}"/>
                  </a:ext>
                </a:extLst>
              </p:cNvPr>
              <p:cNvSpPr>
                <a:spLocks noRot="1" noChangeAspect="1" noMove="1" noResize="1" noEditPoints="1" noAdjustHandles="1" noChangeArrowheads="1" noChangeShapeType="1" noTextEdit="1"/>
              </p:cNvSpPr>
              <p:nvPr/>
            </p:nvSpPr>
            <p:spPr>
              <a:xfrm>
                <a:off x="5092686" y="4622789"/>
                <a:ext cx="2759779" cy="1612424"/>
              </a:xfrm>
              <a:prstGeom prst="rect">
                <a:avLst/>
              </a:prstGeom>
              <a:blipFill>
                <a:blip r:embed="rId2"/>
                <a:stretch>
                  <a:fillRect b="-10078"/>
                </a:stretch>
              </a:blipFill>
            </p:spPr>
            <p:txBody>
              <a:bodyPr/>
              <a:lstStyle/>
              <a:p>
                <a:r>
                  <a:rPr lang="en-TH">
                    <a:noFill/>
                  </a:rPr>
                  <a:t> </a:t>
                </a:r>
              </a:p>
            </p:txBody>
          </p:sp>
        </mc:Fallback>
      </mc:AlternateContent>
      <p:sp>
        <p:nvSpPr>
          <p:cNvPr id="17" name="Rectangle 16">
            <a:extLst>
              <a:ext uri="{FF2B5EF4-FFF2-40B4-BE49-F238E27FC236}">
                <a16:creationId xmlns:a16="http://schemas.microsoft.com/office/drawing/2014/main" id="{3D8A1734-816A-C44C-901E-F3C5276F7548}"/>
              </a:ext>
            </a:extLst>
          </p:cNvPr>
          <p:cNvSpPr/>
          <p:nvPr/>
        </p:nvSpPr>
        <p:spPr>
          <a:xfrm>
            <a:off x="8695638" y="4622789"/>
            <a:ext cx="2759779" cy="161242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Product Sans" panose="020B0403030502040203" pitchFamily="34" charset="0"/>
              </a:rPr>
              <a:t>F1-score 0.97</a:t>
            </a:r>
            <a:endParaRPr lang="en-TH" dirty="0">
              <a:solidFill>
                <a:sysClr val="windowText" lastClr="000000"/>
              </a:solidFill>
            </a:endParaRPr>
          </a:p>
        </p:txBody>
      </p:sp>
      <p:cxnSp>
        <p:nvCxnSpPr>
          <p:cNvPr id="18" name="Straight Arrow Connector 17">
            <a:extLst>
              <a:ext uri="{FF2B5EF4-FFF2-40B4-BE49-F238E27FC236}">
                <a16:creationId xmlns:a16="http://schemas.microsoft.com/office/drawing/2014/main" id="{C1113331-CE31-A847-9606-D4540E858718}"/>
              </a:ext>
            </a:extLst>
          </p:cNvPr>
          <p:cNvCxnSpPr>
            <a:cxnSpLocks/>
            <a:endCxn id="16" idx="1"/>
          </p:cNvCxnSpPr>
          <p:nvPr/>
        </p:nvCxnSpPr>
        <p:spPr>
          <a:xfrm>
            <a:off x="3982526" y="4745215"/>
            <a:ext cx="1110160" cy="683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BFF477-F83D-E843-B754-367FDADFDB70}"/>
              </a:ext>
            </a:extLst>
          </p:cNvPr>
          <p:cNvCxnSpPr>
            <a:cxnSpLocks/>
            <a:endCxn id="16" idx="1"/>
          </p:cNvCxnSpPr>
          <p:nvPr/>
        </p:nvCxnSpPr>
        <p:spPr>
          <a:xfrm>
            <a:off x="3982526" y="5429001"/>
            <a:ext cx="11101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316457-FF45-EA44-8CA0-2C07BB688F14}"/>
              </a:ext>
            </a:extLst>
          </p:cNvPr>
          <p:cNvCxnSpPr>
            <a:cxnSpLocks/>
            <a:endCxn id="16" idx="1"/>
          </p:cNvCxnSpPr>
          <p:nvPr/>
        </p:nvCxnSpPr>
        <p:spPr>
          <a:xfrm flipV="1">
            <a:off x="3982526" y="5429001"/>
            <a:ext cx="1110160" cy="5596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81634A-F009-1041-885A-887983EB8013}"/>
              </a:ext>
            </a:extLst>
          </p:cNvPr>
          <p:cNvCxnSpPr>
            <a:stCxn id="16" idx="3"/>
            <a:endCxn id="17" idx="1"/>
          </p:cNvCxnSpPr>
          <p:nvPr/>
        </p:nvCxnSpPr>
        <p:spPr>
          <a:xfrm>
            <a:off x="7852465" y="5429001"/>
            <a:ext cx="8431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300676E1-DE24-AE4D-822B-E6D85CCEBAF0}"/>
              </a:ext>
            </a:extLst>
          </p:cNvPr>
          <p:cNvSpPr txBox="1">
            <a:spLocks/>
          </p:cNvSpPr>
          <p:nvPr/>
        </p:nvSpPr>
        <p:spPr>
          <a:xfrm>
            <a:off x="4806940" y="3257079"/>
            <a:ext cx="69342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Product Sans" panose="020B0403030502040203" pitchFamily="34" charset="0"/>
                <a:ea typeface="+mj-ea"/>
                <a:cs typeface="+mj-cs"/>
              </a:defRPr>
            </a:lvl1pPr>
          </a:lstStyle>
          <a:p>
            <a:pPr algn="ctr"/>
            <a:r>
              <a:rPr lang="en-US" dirty="0"/>
              <a:t>Ensemble</a:t>
            </a:r>
            <a:endParaRPr lang="en-TH" dirty="0"/>
          </a:p>
        </p:txBody>
      </p:sp>
      <p:sp>
        <p:nvSpPr>
          <p:cNvPr id="24" name="Rectangle 23">
            <a:extLst>
              <a:ext uri="{FF2B5EF4-FFF2-40B4-BE49-F238E27FC236}">
                <a16:creationId xmlns:a16="http://schemas.microsoft.com/office/drawing/2014/main" id="{CBB257AA-99C0-C141-8B2E-EF967D294F4E}"/>
              </a:ext>
            </a:extLst>
          </p:cNvPr>
          <p:cNvSpPr/>
          <p:nvPr/>
        </p:nvSpPr>
        <p:spPr>
          <a:xfrm>
            <a:off x="1429745" y="2725005"/>
            <a:ext cx="1373290" cy="7627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latin typeface="Product Sans" panose="020B0403030502040203" pitchFamily="34" charset="0"/>
              </a:rPr>
              <a:t>HAM10000</a:t>
            </a:r>
          </a:p>
          <a:p>
            <a:pPr algn="ctr"/>
            <a:r>
              <a:rPr lang="en-US" dirty="0">
                <a:latin typeface="Product Sans" panose="020B0403030502040203" pitchFamily="34" charset="0"/>
              </a:rPr>
              <a:t>W</a:t>
            </a:r>
            <a:r>
              <a:rPr lang="en-TH" dirty="0">
                <a:latin typeface="Product Sans" panose="020B0403030502040203" pitchFamily="34" charset="0"/>
              </a:rPr>
              <a:t>eights</a:t>
            </a:r>
          </a:p>
        </p:txBody>
      </p:sp>
      <p:grpSp>
        <p:nvGrpSpPr>
          <p:cNvPr id="29" name="Group 28">
            <a:extLst>
              <a:ext uri="{FF2B5EF4-FFF2-40B4-BE49-F238E27FC236}">
                <a16:creationId xmlns:a16="http://schemas.microsoft.com/office/drawing/2014/main" id="{72F4E8A2-E589-6D49-90A7-61BEF282EDF8}"/>
              </a:ext>
            </a:extLst>
          </p:cNvPr>
          <p:cNvGrpSpPr/>
          <p:nvPr/>
        </p:nvGrpSpPr>
        <p:grpSpPr>
          <a:xfrm>
            <a:off x="1095484" y="1642170"/>
            <a:ext cx="10428361" cy="965344"/>
            <a:chOff x="144437" y="1942982"/>
            <a:chExt cx="9709589" cy="852256"/>
          </a:xfrm>
          <a:solidFill>
            <a:srgbClr val="7030A0"/>
          </a:solidFill>
        </p:grpSpPr>
        <p:sp>
          <p:nvSpPr>
            <p:cNvPr id="30" name="TextBox 29">
              <a:extLst>
                <a:ext uri="{FF2B5EF4-FFF2-40B4-BE49-F238E27FC236}">
                  <a16:creationId xmlns:a16="http://schemas.microsoft.com/office/drawing/2014/main" id="{BF1FD6B1-73BD-5C4E-98A4-F6D9BF89B2BE}"/>
                </a:ext>
              </a:extLst>
            </p:cNvPr>
            <p:cNvSpPr txBox="1"/>
            <p:nvPr/>
          </p:nvSpPr>
          <p:spPr>
            <a:xfrm>
              <a:off x="2538166" y="2138278"/>
              <a:ext cx="294324" cy="353238"/>
            </a:xfrm>
            <a:prstGeom prst="rect">
              <a:avLst/>
            </a:prstGeom>
            <a:noFill/>
          </p:spPr>
          <p:txBody>
            <a:bodyPr wrap="none" rtlCol="0">
              <a:spAutoFit/>
            </a:bodyPr>
            <a:lstStyle/>
            <a:p>
              <a:r>
                <a:rPr lang="en-TH" sz="2000" b="1" dirty="0">
                  <a:latin typeface="Product Sans" panose="020B0403030502040203" pitchFamily="34" charset="0"/>
                </a:rPr>
                <a:t>x</a:t>
              </a:r>
            </a:p>
          </p:txBody>
        </p:sp>
        <p:sp>
          <p:nvSpPr>
            <p:cNvPr id="32" name="Rectangle 31">
              <a:extLst>
                <a:ext uri="{FF2B5EF4-FFF2-40B4-BE49-F238E27FC236}">
                  <a16:creationId xmlns:a16="http://schemas.microsoft.com/office/drawing/2014/main" id="{C35E69E5-ACC5-BC49-A8DB-9D24E424D2C3}"/>
                </a:ext>
              </a:extLst>
            </p:cNvPr>
            <p:cNvSpPr/>
            <p:nvPr/>
          </p:nvSpPr>
          <p:spPr>
            <a:xfrm>
              <a:off x="144437" y="2067269"/>
              <a:ext cx="2130641" cy="60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400" dirty="0">
                  <a:latin typeface="Product Sans" panose="020B0403030502040203" pitchFamily="34" charset="0"/>
                </a:rPr>
                <a:t>DenseNet121</a:t>
              </a:r>
            </a:p>
          </p:txBody>
        </p:sp>
        <p:sp>
          <p:nvSpPr>
            <p:cNvPr id="33" name="Rectangle 32">
              <a:extLst>
                <a:ext uri="{FF2B5EF4-FFF2-40B4-BE49-F238E27FC236}">
                  <a16:creationId xmlns:a16="http://schemas.microsoft.com/office/drawing/2014/main" id="{926A2727-155D-8D4E-BE63-8647CE21044D}"/>
                </a:ext>
              </a:extLst>
            </p:cNvPr>
            <p:cNvSpPr/>
            <p:nvPr/>
          </p:nvSpPr>
          <p:spPr>
            <a:xfrm>
              <a:off x="3093805" y="2067269"/>
              <a:ext cx="2130642" cy="60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400" dirty="0">
                  <a:latin typeface="Product Sans" panose="020B0403030502040203" pitchFamily="34" charset="0"/>
                </a:rPr>
                <a:t>PJ61403</a:t>
              </a:r>
            </a:p>
          </p:txBody>
        </p:sp>
        <p:sp>
          <p:nvSpPr>
            <p:cNvPr id="34" name="Rectangle 33">
              <a:extLst>
                <a:ext uri="{FF2B5EF4-FFF2-40B4-BE49-F238E27FC236}">
                  <a16:creationId xmlns:a16="http://schemas.microsoft.com/office/drawing/2014/main" id="{D6C6231D-0875-3246-8304-7CB40BB03E79}"/>
                </a:ext>
              </a:extLst>
            </p:cNvPr>
            <p:cNvSpPr/>
            <p:nvPr/>
          </p:nvSpPr>
          <p:spPr>
            <a:xfrm>
              <a:off x="7723384" y="1942982"/>
              <a:ext cx="2130642" cy="852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roduct Sans" panose="020B0403030502040203" pitchFamily="34" charset="0"/>
                </a:rPr>
                <a:t>DenseNet121</a:t>
              </a:r>
              <a:br>
                <a:rPr lang="en-US" sz="2400" dirty="0">
                  <a:latin typeface="Product Sans" panose="020B0403030502040203" pitchFamily="34" charset="0"/>
                </a:rPr>
              </a:br>
              <a:r>
                <a:rPr lang="en-US" sz="2400" dirty="0">
                  <a:latin typeface="Product Sans" panose="020B0403030502040203" pitchFamily="34" charset="0"/>
                </a:rPr>
                <a:t>model</a:t>
              </a:r>
              <a:endParaRPr lang="en-TH" sz="2400" dirty="0">
                <a:latin typeface="Product Sans" panose="020B0403030502040203" pitchFamily="34" charset="0"/>
              </a:endParaRPr>
            </a:p>
          </p:txBody>
        </p:sp>
        <p:cxnSp>
          <p:nvCxnSpPr>
            <p:cNvPr id="35" name="Straight Arrow Connector 34">
              <a:extLst>
                <a:ext uri="{FF2B5EF4-FFF2-40B4-BE49-F238E27FC236}">
                  <a16:creationId xmlns:a16="http://schemas.microsoft.com/office/drawing/2014/main" id="{76A82CAC-692D-5446-BD26-AE11A01EFA4B}"/>
                </a:ext>
              </a:extLst>
            </p:cNvPr>
            <p:cNvCxnSpPr>
              <a:cxnSpLocks/>
            </p:cNvCxnSpPr>
            <p:nvPr/>
          </p:nvCxnSpPr>
          <p:spPr>
            <a:xfrm>
              <a:off x="5577599" y="2491516"/>
              <a:ext cx="1882697" cy="0"/>
            </a:xfrm>
            <a:prstGeom prst="straightConnector1">
              <a:avLst/>
            </a:prstGeom>
            <a:grpFill/>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515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031F-45DE-ED44-8187-61240AE4B402}"/>
              </a:ext>
            </a:extLst>
          </p:cNvPr>
          <p:cNvSpPr>
            <a:spLocks noGrp="1"/>
          </p:cNvSpPr>
          <p:nvPr>
            <p:ph type="title"/>
          </p:nvPr>
        </p:nvSpPr>
        <p:spPr/>
        <p:txBody>
          <a:bodyPr/>
          <a:lstStyle/>
          <a:p>
            <a:r>
              <a:rPr lang="en-TH" dirty="0"/>
              <a:t>Ensemble HAM10000 to PJ61403</a:t>
            </a:r>
          </a:p>
        </p:txBody>
      </p:sp>
      <p:pic>
        <p:nvPicPr>
          <p:cNvPr id="6" name="Content Placeholder 5" descr="A screenshot of a cell phone&#10;&#10;Description automatically generated">
            <a:extLst>
              <a:ext uri="{FF2B5EF4-FFF2-40B4-BE49-F238E27FC236}">
                <a16:creationId xmlns:a16="http://schemas.microsoft.com/office/drawing/2014/main" id="{BDA806CB-F9A6-1D4C-B706-64D3AA699429}"/>
              </a:ext>
            </a:extLst>
          </p:cNvPr>
          <p:cNvPicPr>
            <a:picLocks noGrp="1" noChangeAspect="1"/>
          </p:cNvPicPr>
          <p:nvPr>
            <p:ph idx="1"/>
          </p:nvPr>
        </p:nvPicPr>
        <p:blipFill>
          <a:blip r:embed="rId2"/>
          <a:stretch>
            <a:fillRect/>
          </a:stretch>
        </p:blipFill>
        <p:spPr>
          <a:xfrm>
            <a:off x="838200" y="2537389"/>
            <a:ext cx="3235636" cy="2823828"/>
          </a:xfrm>
        </p:spPr>
      </p:pic>
      <p:sp>
        <p:nvSpPr>
          <p:cNvPr id="4" name="Slide Number Placeholder 3">
            <a:extLst>
              <a:ext uri="{FF2B5EF4-FFF2-40B4-BE49-F238E27FC236}">
                <a16:creationId xmlns:a16="http://schemas.microsoft.com/office/drawing/2014/main" id="{3B4C0046-3279-714B-BC5F-65507CE18303}"/>
              </a:ext>
            </a:extLst>
          </p:cNvPr>
          <p:cNvSpPr>
            <a:spLocks noGrp="1"/>
          </p:cNvSpPr>
          <p:nvPr>
            <p:ph type="sldNum" sz="quarter" idx="12"/>
          </p:nvPr>
        </p:nvSpPr>
        <p:spPr/>
        <p:txBody>
          <a:bodyPr/>
          <a:lstStyle/>
          <a:p>
            <a:fld id="{333AB66F-5192-FD41-BA0A-3F8556B2E251}" type="slidenum">
              <a:rPr lang="en-TH" smtClean="0"/>
              <a:t>13</a:t>
            </a:fld>
            <a:endParaRPr lang="en-TH"/>
          </a:p>
        </p:txBody>
      </p:sp>
      <p:pic>
        <p:nvPicPr>
          <p:cNvPr id="8" name="Picture 7" descr="A screenshot of a cell phone&#10;&#10;Description automatically generated">
            <a:extLst>
              <a:ext uri="{FF2B5EF4-FFF2-40B4-BE49-F238E27FC236}">
                <a16:creationId xmlns:a16="http://schemas.microsoft.com/office/drawing/2014/main" id="{745524CF-A200-724B-9447-2E7D38C11595}"/>
              </a:ext>
            </a:extLst>
          </p:cNvPr>
          <p:cNvPicPr>
            <a:picLocks noChangeAspect="1"/>
          </p:cNvPicPr>
          <p:nvPr/>
        </p:nvPicPr>
        <p:blipFill>
          <a:blip r:embed="rId3"/>
          <a:stretch>
            <a:fillRect/>
          </a:stretch>
        </p:blipFill>
        <p:spPr>
          <a:xfrm>
            <a:off x="4437398" y="2486049"/>
            <a:ext cx="6916402" cy="2926508"/>
          </a:xfrm>
          <a:prstGeom prst="rect">
            <a:avLst/>
          </a:prstGeom>
        </p:spPr>
      </p:pic>
    </p:spTree>
    <p:extLst>
      <p:ext uri="{BB962C8B-B14F-4D97-AF65-F5344CB8AC3E}">
        <p14:creationId xmlns:p14="http://schemas.microsoft.com/office/powerpoint/2010/main" val="14336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7870-F371-D34B-A33A-54E0535AFC9E}"/>
              </a:ext>
            </a:extLst>
          </p:cNvPr>
          <p:cNvSpPr>
            <a:spLocks noGrp="1"/>
          </p:cNvSpPr>
          <p:nvPr>
            <p:ph type="title"/>
          </p:nvPr>
        </p:nvSpPr>
        <p:spPr/>
        <p:txBody>
          <a:bodyPr/>
          <a:lstStyle/>
          <a:p>
            <a:r>
              <a:rPr lang="en-US" dirty="0"/>
              <a:t>PJ61403 Grad-CAM</a:t>
            </a:r>
            <a:endParaRPr lang="en-TH" dirty="0"/>
          </a:p>
        </p:txBody>
      </p:sp>
      <p:sp>
        <p:nvSpPr>
          <p:cNvPr id="4" name="Slide Number Placeholder 3">
            <a:extLst>
              <a:ext uri="{FF2B5EF4-FFF2-40B4-BE49-F238E27FC236}">
                <a16:creationId xmlns:a16="http://schemas.microsoft.com/office/drawing/2014/main" id="{D7768272-C860-F44E-9959-B5348A31A62C}"/>
              </a:ext>
            </a:extLst>
          </p:cNvPr>
          <p:cNvSpPr>
            <a:spLocks noGrp="1"/>
          </p:cNvSpPr>
          <p:nvPr>
            <p:ph type="sldNum" sz="quarter" idx="12"/>
          </p:nvPr>
        </p:nvSpPr>
        <p:spPr/>
        <p:txBody>
          <a:bodyPr/>
          <a:lstStyle/>
          <a:p>
            <a:fld id="{333AB66F-5192-FD41-BA0A-3F8556B2E251}" type="slidenum">
              <a:rPr lang="en-TH" smtClean="0"/>
              <a:t>14</a:t>
            </a:fld>
            <a:endParaRPr lang="en-TH" dirty="0"/>
          </a:p>
        </p:txBody>
      </p:sp>
      <p:pic>
        <p:nvPicPr>
          <p:cNvPr id="5" name="Picture 4" descr="A star in the background&#10;&#10;Description automatically generated">
            <a:extLst>
              <a:ext uri="{FF2B5EF4-FFF2-40B4-BE49-F238E27FC236}">
                <a16:creationId xmlns:a16="http://schemas.microsoft.com/office/drawing/2014/main" id="{9C0690D2-5EEA-D44E-A0EB-A01CECB2DCB4}"/>
              </a:ext>
            </a:extLst>
          </p:cNvPr>
          <p:cNvPicPr>
            <a:picLocks noChangeAspect="1"/>
          </p:cNvPicPr>
          <p:nvPr/>
        </p:nvPicPr>
        <p:blipFill>
          <a:blip r:embed="rId2"/>
          <a:stretch>
            <a:fillRect/>
          </a:stretch>
        </p:blipFill>
        <p:spPr>
          <a:xfrm>
            <a:off x="290472" y="2666845"/>
            <a:ext cx="2684108" cy="2661926"/>
          </a:xfrm>
          <a:prstGeom prst="rect">
            <a:avLst/>
          </a:prstGeom>
        </p:spPr>
      </p:pic>
      <p:pic>
        <p:nvPicPr>
          <p:cNvPr id="6" name="Picture 5" descr="A picture containing star, clock, light&#10;&#10;Description automatically generated">
            <a:extLst>
              <a:ext uri="{FF2B5EF4-FFF2-40B4-BE49-F238E27FC236}">
                <a16:creationId xmlns:a16="http://schemas.microsoft.com/office/drawing/2014/main" id="{E3BE28A3-09EA-ED4B-88A8-8F4FC604B95B}"/>
              </a:ext>
            </a:extLst>
          </p:cNvPr>
          <p:cNvPicPr>
            <a:picLocks noChangeAspect="1"/>
          </p:cNvPicPr>
          <p:nvPr/>
        </p:nvPicPr>
        <p:blipFill>
          <a:blip r:embed="rId3"/>
          <a:stretch>
            <a:fillRect/>
          </a:stretch>
        </p:blipFill>
        <p:spPr>
          <a:xfrm>
            <a:off x="3252501" y="2655197"/>
            <a:ext cx="2684319" cy="2661950"/>
          </a:xfrm>
          <a:prstGeom prst="rect">
            <a:avLst/>
          </a:prstGeom>
        </p:spPr>
      </p:pic>
      <p:pic>
        <p:nvPicPr>
          <p:cNvPr id="7" name="Picture 6" descr="A star filled sky&#10;&#10;Description automatically generated">
            <a:extLst>
              <a:ext uri="{FF2B5EF4-FFF2-40B4-BE49-F238E27FC236}">
                <a16:creationId xmlns:a16="http://schemas.microsoft.com/office/drawing/2014/main" id="{8883EDF6-3D83-D540-B023-AFD66E5EF6B5}"/>
              </a:ext>
            </a:extLst>
          </p:cNvPr>
          <p:cNvPicPr>
            <a:picLocks noChangeAspect="1"/>
          </p:cNvPicPr>
          <p:nvPr/>
        </p:nvPicPr>
        <p:blipFill>
          <a:blip r:embed="rId4"/>
          <a:stretch>
            <a:fillRect/>
          </a:stretch>
        </p:blipFill>
        <p:spPr>
          <a:xfrm>
            <a:off x="6255182" y="2655197"/>
            <a:ext cx="2617584" cy="2661950"/>
          </a:xfrm>
          <a:prstGeom prst="rect">
            <a:avLst/>
          </a:prstGeom>
        </p:spPr>
      </p:pic>
      <p:pic>
        <p:nvPicPr>
          <p:cNvPr id="8" name="Picture 7" descr="A star in the background&#10;&#10;Description automatically generated">
            <a:extLst>
              <a:ext uri="{FF2B5EF4-FFF2-40B4-BE49-F238E27FC236}">
                <a16:creationId xmlns:a16="http://schemas.microsoft.com/office/drawing/2014/main" id="{32DD99D4-92B0-854F-9594-DB3119DD5552}"/>
              </a:ext>
            </a:extLst>
          </p:cNvPr>
          <p:cNvPicPr>
            <a:picLocks noChangeAspect="1"/>
          </p:cNvPicPr>
          <p:nvPr/>
        </p:nvPicPr>
        <p:blipFill>
          <a:blip r:embed="rId5"/>
          <a:stretch>
            <a:fillRect/>
          </a:stretch>
        </p:blipFill>
        <p:spPr>
          <a:xfrm>
            <a:off x="9191128" y="2620051"/>
            <a:ext cx="2743200" cy="2697096"/>
          </a:xfrm>
          <a:prstGeom prst="rect">
            <a:avLst/>
          </a:prstGeom>
        </p:spPr>
      </p:pic>
      <p:sp>
        <p:nvSpPr>
          <p:cNvPr id="9" name="TextBox 8">
            <a:extLst>
              <a:ext uri="{FF2B5EF4-FFF2-40B4-BE49-F238E27FC236}">
                <a16:creationId xmlns:a16="http://schemas.microsoft.com/office/drawing/2014/main" id="{77A34DFA-07DD-DC4B-BB3C-6B8C0B8DC94E}"/>
              </a:ext>
            </a:extLst>
          </p:cNvPr>
          <p:cNvSpPr txBox="1"/>
          <p:nvPr/>
        </p:nvSpPr>
        <p:spPr>
          <a:xfrm>
            <a:off x="394046" y="5405931"/>
            <a:ext cx="2476960" cy="369332"/>
          </a:xfrm>
          <a:prstGeom prst="rect">
            <a:avLst/>
          </a:prstGeom>
          <a:noFill/>
        </p:spPr>
        <p:txBody>
          <a:bodyPr wrap="none" rtlCol="0">
            <a:spAutoFit/>
          </a:bodyPr>
          <a:lstStyle/>
          <a:p>
            <a:r>
              <a:rPr lang="en-TH" dirty="0">
                <a:latin typeface="Product Sans" panose="020B0403030502040203" pitchFamily="34" charset="0"/>
              </a:rPr>
              <a:t>Atopic Dermatitis (AD)</a:t>
            </a:r>
          </a:p>
        </p:txBody>
      </p:sp>
      <p:sp>
        <p:nvSpPr>
          <p:cNvPr id="10" name="TextBox 9">
            <a:extLst>
              <a:ext uri="{FF2B5EF4-FFF2-40B4-BE49-F238E27FC236}">
                <a16:creationId xmlns:a16="http://schemas.microsoft.com/office/drawing/2014/main" id="{E671B00B-8123-EC4B-9D0E-76FF974C500B}"/>
              </a:ext>
            </a:extLst>
          </p:cNvPr>
          <p:cNvSpPr txBox="1"/>
          <p:nvPr/>
        </p:nvSpPr>
        <p:spPr>
          <a:xfrm>
            <a:off x="3871545" y="5405931"/>
            <a:ext cx="1446230" cy="369332"/>
          </a:xfrm>
          <a:prstGeom prst="rect">
            <a:avLst/>
          </a:prstGeom>
          <a:noFill/>
        </p:spPr>
        <p:txBody>
          <a:bodyPr wrap="none" rtlCol="0">
            <a:spAutoFit/>
          </a:bodyPr>
          <a:lstStyle/>
          <a:p>
            <a:r>
              <a:rPr lang="en-TH" dirty="0">
                <a:latin typeface="Product Sans" panose="020B0403030502040203" pitchFamily="34" charset="0"/>
              </a:rPr>
              <a:t>Normal (nm)</a:t>
            </a:r>
          </a:p>
        </p:txBody>
      </p:sp>
      <p:sp>
        <p:nvSpPr>
          <p:cNvPr id="11" name="TextBox 10">
            <a:extLst>
              <a:ext uri="{FF2B5EF4-FFF2-40B4-BE49-F238E27FC236}">
                <a16:creationId xmlns:a16="http://schemas.microsoft.com/office/drawing/2014/main" id="{501786B3-1D53-1642-8524-58882D6D5601}"/>
              </a:ext>
            </a:extLst>
          </p:cNvPr>
          <p:cNvSpPr txBox="1"/>
          <p:nvPr/>
        </p:nvSpPr>
        <p:spPr>
          <a:xfrm>
            <a:off x="6784754" y="5405931"/>
            <a:ext cx="1558440" cy="369332"/>
          </a:xfrm>
          <a:prstGeom prst="rect">
            <a:avLst/>
          </a:prstGeom>
          <a:noFill/>
        </p:spPr>
        <p:txBody>
          <a:bodyPr wrap="none" rtlCol="0">
            <a:spAutoFit/>
          </a:bodyPr>
          <a:lstStyle/>
          <a:p>
            <a:r>
              <a:rPr lang="en-US" dirty="0">
                <a:latin typeface="Product Sans" panose="020B0403030502040203" pitchFamily="34" charset="0"/>
              </a:rPr>
              <a:t>Psoriasis (</a:t>
            </a:r>
            <a:r>
              <a:rPr lang="en-US" dirty="0" err="1">
                <a:latin typeface="Product Sans" panose="020B0403030502040203" pitchFamily="34" charset="0"/>
              </a:rPr>
              <a:t>ps</a:t>
            </a:r>
            <a:r>
              <a:rPr lang="en-US" dirty="0">
                <a:latin typeface="Product Sans" panose="020B0403030502040203" pitchFamily="34" charset="0"/>
              </a:rPr>
              <a:t>) </a:t>
            </a:r>
          </a:p>
        </p:txBody>
      </p:sp>
      <p:sp>
        <p:nvSpPr>
          <p:cNvPr id="12" name="TextBox 11">
            <a:extLst>
              <a:ext uri="{FF2B5EF4-FFF2-40B4-BE49-F238E27FC236}">
                <a16:creationId xmlns:a16="http://schemas.microsoft.com/office/drawing/2014/main" id="{96FD1322-392F-8A48-BADA-E8ED84892519}"/>
              </a:ext>
            </a:extLst>
          </p:cNvPr>
          <p:cNvSpPr txBox="1"/>
          <p:nvPr/>
        </p:nvSpPr>
        <p:spPr>
          <a:xfrm>
            <a:off x="9146314" y="5405931"/>
            <a:ext cx="2832827" cy="369332"/>
          </a:xfrm>
          <a:prstGeom prst="rect">
            <a:avLst/>
          </a:prstGeom>
          <a:noFill/>
        </p:spPr>
        <p:txBody>
          <a:bodyPr wrap="none" rtlCol="0">
            <a:spAutoFit/>
          </a:bodyPr>
          <a:lstStyle/>
          <a:p>
            <a:r>
              <a:rPr lang="en-US" dirty="0" err="1">
                <a:latin typeface="Product Sans" panose="020B0403030502040203" pitchFamily="34" charset="0"/>
              </a:rPr>
              <a:t>Seborrhoeic</a:t>
            </a:r>
            <a:r>
              <a:rPr lang="en-US" dirty="0">
                <a:latin typeface="Product Sans" panose="020B0403030502040203" pitchFamily="34" charset="0"/>
              </a:rPr>
              <a:t> Keratosis (</a:t>
            </a:r>
            <a:r>
              <a:rPr lang="en-US" dirty="0" err="1">
                <a:latin typeface="Product Sans" panose="020B0403030502040203" pitchFamily="34" charset="0"/>
              </a:rPr>
              <a:t>sk</a:t>
            </a:r>
            <a:r>
              <a:rPr lang="en-US" dirty="0">
                <a:latin typeface="Product Sans" panose="020B0403030502040203" pitchFamily="34" charset="0"/>
              </a:rPr>
              <a:t>)</a:t>
            </a:r>
            <a:endParaRPr lang="en-US" dirty="0">
              <a:effectLst/>
              <a:latin typeface="Product Sans" panose="020B0403030502040203" pitchFamily="34" charset="0"/>
            </a:endParaRPr>
          </a:p>
        </p:txBody>
      </p:sp>
    </p:spTree>
    <p:extLst>
      <p:ext uri="{BB962C8B-B14F-4D97-AF65-F5344CB8AC3E}">
        <p14:creationId xmlns:p14="http://schemas.microsoft.com/office/powerpoint/2010/main" val="270059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081D-E993-084B-8D2B-4EF8E6961FE6}"/>
              </a:ext>
            </a:extLst>
          </p:cNvPr>
          <p:cNvSpPr>
            <a:spLocks noGrp="1"/>
          </p:cNvSpPr>
          <p:nvPr>
            <p:ph type="title"/>
          </p:nvPr>
        </p:nvSpPr>
        <p:spPr/>
        <p:txBody>
          <a:bodyPr/>
          <a:lstStyle/>
          <a:p>
            <a:r>
              <a:rPr lang="en-TH" dirty="0"/>
              <a:t>Conclusion</a:t>
            </a:r>
          </a:p>
        </p:txBody>
      </p:sp>
      <p:sp>
        <p:nvSpPr>
          <p:cNvPr id="3" name="Content Placeholder 2">
            <a:extLst>
              <a:ext uri="{FF2B5EF4-FFF2-40B4-BE49-F238E27FC236}">
                <a16:creationId xmlns:a16="http://schemas.microsoft.com/office/drawing/2014/main" id="{EBDCA530-645F-4E43-8549-F434DB2CC86D}"/>
              </a:ext>
            </a:extLst>
          </p:cNvPr>
          <p:cNvSpPr>
            <a:spLocks noGrp="1"/>
          </p:cNvSpPr>
          <p:nvPr>
            <p:ph idx="1"/>
          </p:nvPr>
        </p:nvSpPr>
        <p:spPr/>
        <p:txBody>
          <a:bodyPr/>
          <a:lstStyle/>
          <a:p>
            <a:r>
              <a:rPr lang="en-US" dirty="0"/>
              <a:t>From the 10 experiments, found that when weights obtained from the development of the HAM10000 model using DenseNet121 with Oversampling, Class Weights adjustment, and using Focal Loss for solving the imbalanced dataset problem, then use transfer Learning with the PJ61403 dataset, metrics are higher than all previous experiments. Due to the feature being transferred to the network and when ensemble learning using the arithmetic mean, the metrics are higher, and Grad-CAM is more accurate. </a:t>
            </a:r>
          </a:p>
          <a:p>
            <a:endParaRPr lang="en-TH" dirty="0"/>
          </a:p>
        </p:txBody>
      </p:sp>
      <p:sp>
        <p:nvSpPr>
          <p:cNvPr id="4" name="Slide Number Placeholder 3">
            <a:extLst>
              <a:ext uri="{FF2B5EF4-FFF2-40B4-BE49-F238E27FC236}">
                <a16:creationId xmlns:a16="http://schemas.microsoft.com/office/drawing/2014/main" id="{0DE2856C-6C06-B84F-98BB-5FC2F23F8C2F}"/>
              </a:ext>
            </a:extLst>
          </p:cNvPr>
          <p:cNvSpPr>
            <a:spLocks noGrp="1"/>
          </p:cNvSpPr>
          <p:nvPr>
            <p:ph type="sldNum" sz="quarter" idx="12"/>
          </p:nvPr>
        </p:nvSpPr>
        <p:spPr/>
        <p:txBody>
          <a:bodyPr/>
          <a:lstStyle/>
          <a:p>
            <a:fld id="{333AB66F-5192-FD41-BA0A-3F8556B2E251}" type="slidenum">
              <a:rPr lang="en-TH" smtClean="0"/>
              <a:t>15</a:t>
            </a:fld>
            <a:endParaRPr lang="en-TH"/>
          </a:p>
        </p:txBody>
      </p:sp>
    </p:spTree>
    <p:extLst>
      <p:ext uri="{BB962C8B-B14F-4D97-AF65-F5344CB8AC3E}">
        <p14:creationId xmlns:p14="http://schemas.microsoft.com/office/powerpoint/2010/main" val="105026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6A3E-4C07-BE4F-9D3C-941B12FFEA18}"/>
              </a:ext>
            </a:extLst>
          </p:cNvPr>
          <p:cNvSpPr>
            <a:spLocks noGrp="1"/>
          </p:cNvSpPr>
          <p:nvPr>
            <p:ph type="title"/>
          </p:nvPr>
        </p:nvSpPr>
        <p:spPr/>
        <p:txBody>
          <a:bodyPr/>
          <a:lstStyle/>
          <a:p>
            <a:r>
              <a:rPr lang="en-TH" dirty="0"/>
              <a:t>Future Plan</a:t>
            </a:r>
          </a:p>
        </p:txBody>
      </p:sp>
      <p:sp>
        <p:nvSpPr>
          <p:cNvPr id="3" name="Content Placeholder 2">
            <a:extLst>
              <a:ext uri="{FF2B5EF4-FFF2-40B4-BE49-F238E27FC236}">
                <a16:creationId xmlns:a16="http://schemas.microsoft.com/office/drawing/2014/main" id="{9645E274-08FF-494D-83FF-FE5B74F36EDA}"/>
              </a:ext>
            </a:extLst>
          </p:cNvPr>
          <p:cNvSpPr>
            <a:spLocks noGrp="1"/>
          </p:cNvSpPr>
          <p:nvPr>
            <p:ph idx="1"/>
          </p:nvPr>
        </p:nvSpPr>
        <p:spPr/>
        <p:txBody>
          <a:bodyPr/>
          <a:lstStyle/>
          <a:p>
            <a:r>
              <a:rPr lang="en-TH" dirty="0"/>
              <a:t>Data </a:t>
            </a:r>
            <a:r>
              <a:rPr lang="en-US" dirty="0"/>
              <a:t>synthetic using GAN</a:t>
            </a:r>
          </a:p>
          <a:p>
            <a:r>
              <a:rPr lang="th-TH" dirty="0">
                <a:latin typeface="supermarket" panose="02000000000000000000" pitchFamily="2" charset="0"/>
                <a:cs typeface="supermarket" panose="02000000000000000000" pitchFamily="2" charset="0"/>
              </a:rPr>
              <a:t>ต่อยอด</a:t>
            </a:r>
            <a:r>
              <a:rPr lang="th-TH" dirty="0" err="1">
                <a:latin typeface="supermarket" panose="02000000000000000000" pitchFamily="2" charset="0"/>
                <a:cs typeface="supermarket" panose="02000000000000000000" pitchFamily="2" charset="0"/>
              </a:rPr>
              <a:t>การทำ</a:t>
            </a:r>
            <a:r>
              <a:rPr lang="th-TH" dirty="0">
                <a:latin typeface="supermarket" panose="02000000000000000000" pitchFamily="2" charset="0"/>
                <a:cs typeface="supermarket" panose="02000000000000000000" pitchFamily="2" charset="0"/>
              </a:rPr>
              <a:t> </a:t>
            </a:r>
            <a:r>
              <a:rPr lang="en-US" dirty="0"/>
              <a:t>Data </a:t>
            </a:r>
            <a:r>
              <a:rPr lang="en-US" dirty="0" err="1"/>
              <a:t>Augmenation</a:t>
            </a:r>
            <a:r>
              <a:rPr lang="en-US" dirty="0"/>
              <a:t> </a:t>
            </a:r>
            <a:r>
              <a:rPr lang="th-TH" dirty="0">
                <a:latin typeface="supermarket" panose="02000000000000000000" pitchFamily="2" charset="0"/>
                <a:cs typeface="supermarket" panose="02000000000000000000" pitchFamily="2" charset="0"/>
              </a:rPr>
              <a:t>โดยใช้ </a:t>
            </a:r>
            <a:r>
              <a:rPr lang="en-US" dirty="0"/>
              <a:t>PCA Color Augmentation </a:t>
            </a:r>
            <a:r>
              <a:rPr lang="th-TH" dirty="0">
                <a:latin typeface="supermarket" panose="02000000000000000000" pitchFamily="2" charset="0"/>
                <a:cs typeface="supermarket" panose="02000000000000000000" pitchFamily="2" charset="0"/>
              </a:rPr>
              <a:t>เป็นพื้นฐานเพื่อให้ชุดข้อมูลมีความหลากหลายทางสีผิวมากยิ่งขึ้น</a:t>
            </a:r>
            <a:endParaRPr lang="en-US" dirty="0">
              <a:latin typeface="supermarket" panose="02000000000000000000" pitchFamily="2" charset="0"/>
              <a:cs typeface="supermarket" panose="02000000000000000000" pitchFamily="2" charset="0"/>
            </a:endParaRPr>
          </a:p>
          <a:p>
            <a:r>
              <a:rPr lang="th-TH" dirty="0">
                <a:latin typeface="supermarket" panose="02000000000000000000" pitchFamily="2" charset="0"/>
                <a:cs typeface="supermarket" panose="02000000000000000000" pitchFamily="2" charset="0"/>
              </a:rPr>
              <a:t>เปลี่ยนจากการ</a:t>
            </a:r>
            <a:r>
              <a:rPr lang="th-TH" dirty="0" err="1">
                <a:latin typeface="supermarket" panose="02000000000000000000" pitchFamily="2" charset="0"/>
                <a:cs typeface="supermarket" panose="02000000000000000000" pitchFamily="2" charset="0"/>
              </a:rPr>
              <a:t>เทรน</a:t>
            </a:r>
            <a:r>
              <a:rPr lang="th-TH" dirty="0">
                <a:latin typeface="supermarket" panose="02000000000000000000" pitchFamily="2" charset="0"/>
                <a:cs typeface="supermarket" panose="02000000000000000000" pitchFamily="2" charset="0"/>
              </a:rPr>
              <a:t>โมเดลด้วยภาพ </a:t>
            </a:r>
            <a:r>
              <a:rPr lang="en-US" dirty="0"/>
              <a:t>RGB </a:t>
            </a:r>
            <a:r>
              <a:rPr lang="th-TH" dirty="0">
                <a:latin typeface="supermarket" panose="02000000000000000000" pitchFamily="2" charset="0"/>
                <a:cs typeface="supermarket" panose="02000000000000000000" pitchFamily="2" charset="0"/>
              </a:rPr>
              <a:t>เป็น</a:t>
            </a:r>
            <a:r>
              <a:rPr lang="th-TH" dirty="0"/>
              <a:t> </a:t>
            </a:r>
            <a:r>
              <a:rPr lang="en-US" dirty="0"/>
              <a:t>HSV </a:t>
            </a:r>
          </a:p>
          <a:p>
            <a:endParaRPr lang="en-US" dirty="0"/>
          </a:p>
          <a:p>
            <a:pPr marL="0" indent="0">
              <a:buNone/>
            </a:pPr>
            <a:br>
              <a:rPr lang="en-US" dirty="0"/>
            </a:br>
            <a:endParaRPr lang="en-US" dirty="0"/>
          </a:p>
          <a:p>
            <a:r>
              <a:rPr lang="th-TH" dirty="0">
                <a:latin typeface="supermarket" panose="02000000000000000000" pitchFamily="2" charset="0"/>
                <a:cs typeface="supermarket" panose="02000000000000000000" pitchFamily="2" charset="0"/>
              </a:rPr>
              <a:t>เพิ่มการคัดแยกโรคผิวหนังด้วยการใช้การตอบคำถามซักประวัติ</a:t>
            </a:r>
            <a:endParaRPr lang="en-US" dirty="0">
              <a:latin typeface="supermarket" panose="02000000000000000000" pitchFamily="2" charset="0"/>
              <a:cs typeface="supermarket" panose="02000000000000000000" pitchFamily="2" charset="0"/>
            </a:endParaRPr>
          </a:p>
          <a:p>
            <a:r>
              <a:rPr lang="th-TH" dirty="0">
                <a:latin typeface="supermarket" panose="02000000000000000000" pitchFamily="2" charset="0"/>
                <a:cs typeface="supermarket" panose="02000000000000000000" pitchFamily="2" charset="0"/>
              </a:rPr>
              <a:t>ใช้เทคนิค </a:t>
            </a:r>
            <a:r>
              <a:rPr lang="en-US" dirty="0"/>
              <a:t>One Shot Learning </a:t>
            </a:r>
            <a:r>
              <a:rPr lang="th-TH" dirty="0">
                <a:latin typeface="supermarket" panose="02000000000000000000" pitchFamily="2" charset="0"/>
                <a:cs typeface="supermarket" panose="02000000000000000000" pitchFamily="2" charset="0"/>
              </a:rPr>
              <a:t>เนื่องจากเหมาะกับชุดข้อมูลที่มีจำนวนน้อย</a:t>
            </a:r>
            <a:endParaRPr lang="en-TH" dirty="0">
              <a:latin typeface="supermarket" panose="02000000000000000000" pitchFamily="2" charset="0"/>
              <a:cs typeface="supermarket" panose="02000000000000000000" pitchFamily="2" charset="0"/>
            </a:endParaRPr>
          </a:p>
        </p:txBody>
      </p:sp>
      <p:sp>
        <p:nvSpPr>
          <p:cNvPr id="4" name="Slide Number Placeholder 3">
            <a:extLst>
              <a:ext uri="{FF2B5EF4-FFF2-40B4-BE49-F238E27FC236}">
                <a16:creationId xmlns:a16="http://schemas.microsoft.com/office/drawing/2014/main" id="{2842D854-DAC6-1B41-8450-6CC7CBD54E79}"/>
              </a:ext>
            </a:extLst>
          </p:cNvPr>
          <p:cNvSpPr>
            <a:spLocks noGrp="1"/>
          </p:cNvSpPr>
          <p:nvPr>
            <p:ph type="sldNum" sz="quarter" idx="12"/>
          </p:nvPr>
        </p:nvSpPr>
        <p:spPr/>
        <p:txBody>
          <a:bodyPr/>
          <a:lstStyle/>
          <a:p>
            <a:fld id="{333AB66F-5192-FD41-BA0A-3F8556B2E251}" type="slidenum">
              <a:rPr lang="en-TH" smtClean="0"/>
              <a:t>16</a:t>
            </a:fld>
            <a:endParaRPr lang="en-TH"/>
          </a:p>
        </p:txBody>
      </p:sp>
      <p:pic>
        <p:nvPicPr>
          <p:cNvPr id="5" name="Picture 4" descr="A picture containing clock, computer&#10;&#10;Description automatically generated">
            <a:extLst>
              <a:ext uri="{FF2B5EF4-FFF2-40B4-BE49-F238E27FC236}">
                <a16:creationId xmlns:a16="http://schemas.microsoft.com/office/drawing/2014/main" id="{4B4BE188-2889-F944-B04E-F9FD62866A5A}"/>
              </a:ext>
            </a:extLst>
          </p:cNvPr>
          <p:cNvPicPr>
            <a:picLocks noChangeAspect="1"/>
          </p:cNvPicPr>
          <p:nvPr/>
        </p:nvPicPr>
        <p:blipFill rotWithShape="1">
          <a:blip r:embed="rId2"/>
          <a:srcRect l="3281"/>
          <a:stretch/>
        </p:blipFill>
        <p:spPr>
          <a:xfrm>
            <a:off x="3404178" y="3715247"/>
            <a:ext cx="1780423" cy="1392184"/>
          </a:xfrm>
          <a:prstGeom prst="rect">
            <a:avLst/>
          </a:prstGeom>
        </p:spPr>
      </p:pic>
      <p:pic>
        <p:nvPicPr>
          <p:cNvPr id="6" name="Picture 5" descr="A close up of a tattoo&#10;&#10;Description automatically generated">
            <a:extLst>
              <a:ext uri="{FF2B5EF4-FFF2-40B4-BE49-F238E27FC236}">
                <a16:creationId xmlns:a16="http://schemas.microsoft.com/office/drawing/2014/main" id="{2E7D7D6C-42F1-6144-8E05-3EE3B7BF429D}"/>
              </a:ext>
            </a:extLst>
          </p:cNvPr>
          <p:cNvPicPr>
            <a:picLocks noChangeAspect="1"/>
          </p:cNvPicPr>
          <p:nvPr/>
        </p:nvPicPr>
        <p:blipFill rotWithShape="1">
          <a:blip r:embed="rId3"/>
          <a:srcRect l="2190" r="1040"/>
          <a:stretch/>
        </p:blipFill>
        <p:spPr>
          <a:xfrm>
            <a:off x="1425084" y="3715248"/>
            <a:ext cx="1747844" cy="1392183"/>
          </a:xfrm>
          <a:prstGeom prst="rect">
            <a:avLst/>
          </a:prstGeom>
        </p:spPr>
      </p:pic>
      <p:pic>
        <p:nvPicPr>
          <p:cNvPr id="7" name="Picture 6" descr="A picture containing computer, clock&#10;&#10;Description automatically generated">
            <a:extLst>
              <a:ext uri="{FF2B5EF4-FFF2-40B4-BE49-F238E27FC236}">
                <a16:creationId xmlns:a16="http://schemas.microsoft.com/office/drawing/2014/main" id="{CC5095DF-3A60-0A48-ACE0-807E57E89BCA}"/>
              </a:ext>
            </a:extLst>
          </p:cNvPr>
          <p:cNvPicPr>
            <a:picLocks noChangeAspect="1"/>
          </p:cNvPicPr>
          <p:nvPr/>
        </p:nvPicPr>
        <p:blipFill rotWithShape="1">
          <a:blip r:embed="rId4"/>
          <a:srcRect l="3986" t="2515"/>
          <a:stretch/>
        </p:blipFill>
        <p:spPr>
          <a:xfrm>
            <a:off x="8316279" y="3715247"/>
            <a:ext cx="1081776" cy="1477262"/>
          </a:xfrm>
          <a:prstGeom prst="rect">
            <a:avLst/>
          </a:prstGeom>
        </p:spPr>
      </p:pic>
      <p:pic>
        <p:nvPicPr>
          <p:cNvPr id="8" name="Picture 7" descr="A picture containing tattoo&#10;&#10;Description automatically generated">
            <a:extLst>
              <a:ext uri="{FF2B5EF4-FFF2-40B4-BE49-F238E27FC236}">
                <a16:creationId xmlns:a16="http://schemas.microsoft.com/office/drawing/2014/main" id="{51EFDAF2-507B-7E49-9C5C-AB53076037F6}"/>
              </a:ext>
            </a:extLst>
          </p:cNvPr>
          <p:cNvPicPr>
            <a:picLocks noChangeAspect="1"/>
          </p:cNvPicPr>
          <p:nvPr/>
        </p:nvPicPr>
        <p:blipFill rotWithShape="1">
          <a:blip r:embed="rId5"/>
          <a:srcRect l="1693"/>
          <a:stretch/>
        </p:blipFill>
        <p:spPr>
          <a:xfrm>
            <a:off x="7235947" y="3715246"/>
            <a:ext cx="1071095" cy="1441612"/>
          </a:xfrm>
          <a:prstGeom prst="rect">
            <a:avLst/>
          </a:prstGeom>
        </p:spPr>
      </p:pic>
    </p:spTree>
    <p:extLst>
      <p:ext uri="{BB962C8B-B14F-4D97-AF65-F5344CB8AC3E}">
        <p14:creationId xmlns:p14="http://schemas.microsoft.com/office/powerpoint/2010/main" val="337113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5523-F1A7-5A48-8C1D-D18CB96CBD18}"/>
              </a:ext>
            </a:extLst>
          </p:cNvPr>
          <p:cNvSpPr>
            <a:spLocks noGrp="1"/>
          </p:cNvSpPr>
          <p:nvPr>
            <p:ph type="title"/>
          </p:nvPr>
        </p:nvSpPr>
        <p:spPr/>
        <p:txBody>
          <a:bodyPr/>
          <a:lstStyle/>
          <a:p>
            <a:r>
              <a:rPr lang="en-TH" dirty="0"/>
              <a:t>References</a:t>
            </a:r>
          </a:p>
        </p:txBody>
      </p:sp>
      <p:sp>
        <p:nvSpPr>
          <p:cNvPr id="4" name="Slide Number Placeholder 3">
            <a:extLst>
              <a:ext uri="{FF2B5EF4-FFF2-40B4-BE49-F238E27FC236}">
                <a16:creationId xmlns:a16="http://schemas.microsoft.com/office/drawing/2014/main" id="{5DF5AF1B-4A2A-1F44-B0C4-3A3ADEA0DA83}"/>
              </a:ext>
            </a:extLst>
          </p:cNvPr>
          <p:cNvSpPr>
            <a:spLocks noGrp="1"/>
          </p:cNvSpPr>
          <p:nvPr>
            <p:ph type="sldNum" sz="quarter" idx="12"/>
          </p:nvPr>
        </p:nvSpPr>
        <p:spPr/>
        <p:txBody>
          <a:bodyPr/>
          <a:lstStyle/>
          <a:p>
            <a:fld id="{333AB66F-5192-FD41-BA0A-3F8556B2E251}" type="slidenum">
              <a:rPr lang="en-TH" smtClean="0"/>
              <a:t>17</a:t>
            </a:fld>
            <a:endParaRPr lang="en-TH"/>
          </a:p>
        </p:txBody>
      </p:sp>
      <p:sp>
        <p:nvSpPr>
          <p:cNvPr id="5" name="Rectangle 4">
            <a:extLst>
              <a:ext uri="{FF2B5EF4-FFF2-40B4-BE49-F238E27FC236}">
                <a16:creationId xmlns:a16="http://schemas.microsoft.com/office/drawing/2014/main" id="{B3E3BD1F-161F-AE48-B9C3-AC0C4F2BFCF6}"/>
              </a:ext>
            </a:extLst>
          </p:cNvPr>
          <p:cNvSpPr/>
          <p:nvPr/>
        </p:nvSpPr>
        <p:spPr>
          <a:xfrm>
            <a:off x="328101" y="1690688"/>
            <a:ext cx="5390827" cy="4185761"/>
          </a:xfrm>
          <a:prstGeom prst="rect">
            <a:avLst/>
          </a:prstGeom>
        </p:spPr>
        <p:txBody>
          <a:bodyPr wrap="square">
            <a:spAutoFit/>
          </a:bodyPr>
          <a:lstStyle/>
          <a:p>
            <a:pPr marL="540385" indent="-540385">
              <a:spcAft>
                <a:spcPts val="0"/>
              </a:spcAft>
            </a:pPr>
            <a:r>
              <a:rPr lang="ar-SA" sz="1400" dirty="0" err="1">
                <a:latin typeface="Calibri" panose="020F0502020204030204" pitchFamily="34" charset="0"/>
                <a:ea typeface="Calibri" panose="020F0502020204030204" pitchFamily="34" charset="0"/>
                <a:cs typeface="TH SarabunPSK" panose="020B0500040200020003" pitchFamily="34" charset="-34"/>
              </a:rPr>
              <a:t>ธนาวุฒิ</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ประกอบผล</a:t>
            </a:r>
            <a:r>
              <a:rPr lang="ar-SA" sz="1400" dirty="0">
                <a:latin typeface="Calibri" panose="020F0502020204030204" pitchFamily="34" charset="0"/>
                <a:ea typeface="Calibri" panose="020F0502020204030204" pitchFamily="34" charset="0"/>
                <a:cs typeface="TH SarabunPSK" panose="020B0500040200020003" pitchFamily="34" charset="-34"/>
              </a:rPr>
              <a:t>.</a:t>
            </a:r>
            <a:r>
              <a:rPr lang="en-US" sz="1400" dirty="0">
                <a:latin typeface="TH SarabunPSK" panose="020B0500040200020003" pitchFamily="34" charset="-34"/>
                <a:ea typeface="Calibri" panose="020F0502020204030204" pitchFamily="34" charset="0"/>
                <a:cs typeface="Angsana New" panose="02020603050405020304" pitchFamily="18" charset="-34"/>
              </a:rPr>
              <a:t>  (2552). </a:t>
            </a:r>
            <a:r>
              <a:rPr lang="ar-SA" sz="1400" b="1" dirty="0" err="1">
                <a:latin typeface="Calibri" panose="020F0502020204030204" pitchFamily="34" charset="0"/>
                <a:ea typeface="Calibri" panose="020F0502020204030204" pitchFamily="34" charset="0"/>
                <a:cs typeface="TH SarabunPSK" panose="020B0500040200020003" pitchFamily="34" charset="-34"/>
              </a:rPr>
              <a:t>โครงข่ายประสาทเทียม</a:t>
            </a:r>
            <a:r>
              <a:rPr lang="en-US" sz="1400" dirty="0">
                <a:latin typeface="TH SarabunPSK" panose="020B0500040200020003" pitchFamily="34" charset="-34"/>
                <a:ea typeface="Calibri" panose="020F0502020204030204" pitchFamily="34" charset="0"/>
                <a:cs typeface="Angsana New" panose="02020603050405020304" pitchFamily="18" charset="-34"/>
              </a:rPr>
              <a:t>. </a:t>
            </a:r>
            <a:r>
              <a:rPr lang="ar-SA" sz="1400" i="1" dirty="0" err="1">
                <a:latin typeface="Calibri" panose="020F0502020204030204" pitchFamily="34" charset="0"/>
                <a:ea typeface="Calibri" panose="020F0502020204030204" pitchFamily="34" charset="0"/>
                <a:cs typeface="TH SarabunPSK" panose="020B0500040200020003" pitchFamily="34" charset="-34"/>
              </a:rPr>
              <a:t>มฉก.วิชาการ</a:t>
            </a:r>
            <a:r>
              <a:rPr lang="en-US" sz="1400" dirty="0">
                <a:latin typeface="TH SarabunPSK" panose="020B0500040200020003" pitchFamily="34" charset="-34"/>
                <a:ea typeface="Calibri" panose="020F0502020204030204" pitchFamily="34" charset="0"/>
                <a:cs typeface="Angsana New" panose="02020603050405020304" pitchFamily="18" charset="-34"/>
              </a:rPr>
              <a:t>, 12(24), 73-87.</a:t>
            </a:r>
            <a:endParaRPr lang="en-TH" sz="1050" dirty="0">
              <a:latin typeface="Calibri" panose="020F0502020204030204" pitchFamily="34" charset="0"/>
              <a:ea typeface="Calibri" panose="020F0502020204030204" pitchFamily="34" charset="0"/>
              <a:cs typeface="Angsana New" panose="02020603050405020304" pitchFamily="18" charset="-34"/>
            </a:endParaRPr>
          </a:p>
          <a:p>
            <a:pPr marL="540385" indent="-540385">
              <a:spcAft>
                <a:spcPts val="0"/>
              </a:spcAft>
            </a:pPr>
            <a:r>
              <a:rPr lang="ar-SA" sz="1400" dirty="0" err="1">
                <a:latin typeface="Calibri" panose="020F0502020204030204" pitchFamily="34" charset="0"/>
                <a:ea typeface="Calibri" panose="020F0502020204030204" pitchFamily="34" charset="0"/>
                <a:cs typeface="TH SarabunPSK" panose="020B0500040200020003" pitchFamily="34" charset="-34"/>
              </a:rPr>
              <a:t>ธีรศักดิ์</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คำแก้ว</a:t>
            </a:r>
            <a:r>
              <a:rPr lang="en-US" sz="1400" dirty="0">
                <a:latin typeface="TH SarabunPSK" panose="020B0500040200020003" pitchFamily="34" charset="-34"/>
                <a:ea typeface="Calibri" panose="020F0502020204030204" pitchFamily="34" charset="0"/>
                <a:cs typeface="Angsana New" panose="02020603050405020304" pitchFamily="18" charset="-34"/>
              </a:rPr>
              <a:t>.  (2557). </a:t>
            </a:r>
            <a:r>
              <a:rPr lang="ar-SA" sz="1400" b="1" dirty="0">
                <a:latin typeface="Calibri" panose="020F0502020204030204" pitchFamily="34" charset="0"/>
                <a:ea typeface="Calibri" panose="020F0502020204030204" pitchFamily="34" charset="0"/>
                <a:cs typeface="TH SarabunPSK" panose="020B0500040200020003" pitchFamily="34" charset="-34"/>
              </a:rPr>
              <a:t>การศึกษาความพึงพอใจของพนักงานที่ใช้แอพพลิเคชั่นสั่งสินค้าผ่านทางโทรศัพท์มือถือ: </a:t>
            </a:r>
            <a:r>
              <a:rPr lang="ar-SA" sz="1400" b="1" dirty="0" err="1">
                <a:latin typeface="Calibri" panose="020F0502020204030204" pitchFamily="34" charset="0"/>
                <a:ea typeface="Calibri" panose="020F0502020204030204" pitchFamily="34" charset="0"/>
                <a:cs typeface="TH SarabunPSK" panose="020B0500040200020003" pitchFamily="34" charset="-34"/>
              </a:rPr>
              <a:t>กรณีศึกษาร้านโซล</a:t>
            </a:r>
            <a:r>
              <a:rPr lang="ar-SA" sz="1400" b="1" dirty="0">
                <a:latin typeface="Calibri" panose="020F0502020204030204" pitchFamily="34" charset="0"/>
                <a:ea typeface="Calibri" panose="020F0502020204030204" pitchFamily="34" charset="0"/>
                <a:cs typeface="TH SarabunPSK" panose="020B0500040200020003" pitchFamily="34" charset="-34"/>
              </a:rPr>
              <a:t> </a:t>
            </a:r>
            <a:r>
              <a:rPr lang="ar-SA" sz="1400" b="1" dirty="0" err="1">
                <a:latin typeface="Calibri" panose="020F0502020204030204" pitchFamily="34" charset="0"/>
                <a:ea typeface="Calibri" panose="020F0502020204030204" pitchFamily="34" charset="0"/>
                <a:cs typeface="TH SarabunPSK" panose="020B0500040200020003" pitchFamily="34" charset="-34"/>
              </a:rPr>
              <a:t>จังหวัดชลบุรี</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en-US" sz="1400" dirty="0">
                <a:latin typeface="TH SarabunPSK" panose="020B0500040200020003" pitchFamily="34" charset="-34"/>
                <a:ea typeface="Calibri" panose="020F0502020204030204" pitchFamily="34" charset="0"/>
                <a:cs typeface="Angsana New" panose="02020603050405020304" pitchFamily="18" charset="-34"/>
              </a:rPr>
              <a:t>(</a:t>
            </a:r>
            <a:r>
              <a:rPr lang="ar-SA" sz="1400" dirty="0" err="1">
                <a:latin typeface="Calibri" panose="020F0502020204030204" pitchFamily="34" charset="0"/>
                <a:ea typeface="Calibri" panose="020F0502020204030204" pitchFamily="34" charset="0"/>
                <a:cs typeface="TH SarabunPSK" panose="020B0500040200020003" pitchFamily="34" charset="-34"/>
              </a:rPr>
              <a:t>ออนไลน์</a:t>
            </a:r>
            <a:r>
              <a:rPr lang="en-US" sz="1400" dirty="0">
                <a:latin typeface="TH SarabunPSK" panose="020B0500040200020003" pitchFamily="34" charset="-34"/>
                <a:ea typeface="Calibri" panose="020F0502020204030204" pitchFamily="34" charset="0"/>
                <a:cs typeface="Angsana New" panose="02020603050405020304" pitchFamily="18" charset="-34"/>
              </a:rPr>
              <a:t>)</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สืบค้นได้จาก</a:t>
            </a:r>
            <a:r>
              <a:rPr lang="en-US" sz="1400" dirty="0">
                <a:latin typeface="TH SarabunPSK" panose="020B0500040200020003" pitchFamily="34" charset="-34"/>
                <a:ea typeface="Calibri" panose="020F0502020204030204" pitchFamily="34" charset="0"/>
                <a:cs typeface="Angsana New" panose="02020603050405020304" pitchFamily="18" charset="-34"/>
              </a:rPr>
              <a:t>: http://</a:t>
            </a:r>
            <a:r>
              <a:rPr lang="en-US" sz="1400" dirty="0" err="1">
                <a:latin typeface="TH SarabunPSK" panose="020B0500040200020003" pitchFamily="34" charset="-34"/>
                <a:ea typeface="Calibri" panose="020F0502020204030204" pitchFamily="34" charset="0"/>
                <a:cs typeface="Angsana New" panose="02020603050405020304" pitchFamily="18" charset="-34"/>
              </a:rPr>
              <a:t>dspace.bu.ac.th</a:t>
            </a:r>
            <a:r>
              <a:rPr lang="en-US" sz="1400" dirty="0">
                <a:latin typeface="TH SarabunPSK" panose="020B0500040200020003" pitchFamily="34" charset="-34"/>
                <a:ea typeface="Calibri" panose="020F0502020204030204" pitchFamily="34" charset="0"/>
                <a:cs typeface="Angsana New" panose="02020603050405020304" pitchFamily="18" charset="-34"/>
              </a:rPr>
              <a:t>/bitstream/123456789/1951/1/</a:t>
            </a:r>
            <a:r>
              <a:rPr lang="en-US" sz="1400" dirty="0" err="1">
                <a:latin typeface="TH SarabunPSK" panose="020B0500040200020003" pitchFamily="34" charset="-34"/>
                <a:ea typeface="Calibri" panose="020F0502020204030204" pitchFamily="34" charset="0"/>
                <a:cs typeface="Angsana New" panose="02020603050405020304" pitchFamily="18" charset="-34"/>
              </a:rPr>
              <a:t>theerasak_kamk.pdf</a:t>
            </a:r>
            <a:r>
              <a:rPr lang="en-US" sz="1400" dirty="0">
                <a:latin typeface="TH SarabunPSK" panose="020B0500040200020003" pitchFamily="34" charset="-34"/>
                <a:ea typeface="Calibri" panose="020F0502020204030204" pitchFamily="34" charset="0"/>
                <a:cs typeface="Angsana New" panose="02020603050405020304" pitchFamily="18" charset="-34"/>
              </a:rPr>
              <a:t>. [15 </a:t>
            </a:r>
            <a:r>
              <a:rPr lang="ar-SA" sz="1400" dirty="0" err="1">
                <a:latin typeface="Calibri" panose="020F0502020204030204" pitchFamily="34" charset="0"/>
                <a:ea typeface="Calibri" panose="020F0502020204030204" pitchFamily="34" charset="0"/>
                <a:cs typeface="TH SarabunPSK" panose="020B0500040200020003" pitchFamily="34" charset="-34"/>
              </a:rPr>
              <a:t>กันยายน</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en-US" sz="1400" dirty="0">
                <a:latin typeface="TH SarabunPSK" panose="020B0500040200020003" pitchFamily="34" charset="-34"/>
                <a:ea typeface="Calibri" panose="020F0502020204030204" pitchFamily="34" charset="0"/>
                <a:cs typeface="Angsana New" panose="02020603050405020304" pitchFamily="18" charset="-34"/>
              </a:rPr>
              <a:t>2562].</a:t>
            </a:r>
            <a:endParaRPr lang="en-TH" sz="1050" dirty="0">
              <a:latin typeface="Calibri" panose="020F0502020204030204" pitchFamily="34" charset="0"/>
              <a:ea typeface="Calibri" panose="020F0502020204030204" pitchFamily="34" charset="0"/>
              <a:cs typeface="Angsana New" panose="02020603050405020304" pitchFamily="18" charset="-34"/>
            </a:endParaRPr>
          </a:p>
          <a:p>
            <a:pPr marL="540385" indent="-540385">
              <a:spcAft>
                <a:spcPts val="0"/>
              </a:spcAft>
            </a:pPr>
            <a:r>
              <a:rPr lang="ar-SA" sz="1400" dirty="0" err="1">
                <a:latin typeface="Calibri" panose="020F0502020204030204" pitchFamily="34" charset="0"/>
                <a:ea typeface="Calibri" panose="020F0502020204030204" pitchFamily="34" charset="0"/>
                <a:cs typeface="TH SarabunPSK" panose="020B0500040200020003" pitchFamily="34" charset="-34"/>
              </a:rPr>
              <a:t>สมาคมแพทย์ผิวหนังแห่งประเทศไทย</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สมาคมโรคภูมิแพ้และวิทยาภูมิคุ้มกันแห่งประเทศไทย</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ชมรมแพทย์ผิวหนังเด็กแห่งประเทศไทย</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ม.ป.ป</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b="1" dirty="0" err="1">
                <a:latin typeface="Calibri" panose="020F0502020204030204" pitchFamily="34" charset="0"/>
                <a:ea typeface="Calibri" panose="020F0502020204030204" pitchFamily="34" charset="0"/>
                <a:cs typeface="TH SarabunPSK" panose="020B0500040200020003" pitchFamily="34" charset="-34"/>
              </a:rPr>
              <a:t>แนวทางการดูแลรักษาโรคผื่นภูมิแพ้ผิวหนัง</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ออนไลน์</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ar-SA" sz="1400" dirty="0" err="1">
                <a:latin typeface="Calibri" panose="020F0502020204030204" pitchFamily="34" charset="0"/>
                <a:ea typeface="Calibri" panose="020F0502020204030204" pitchFamily="34" charset="0"/>
                <a:cs typeface="TH SarabunPSK" panose="020B0500040200020003" pitchFamily="34" charset="-34"/>
              </a:rPr>
              <a:t>สืบค้นได้จาก</a:t>
            </a:r>
            <a:r>
              <a:rPr lang="ar-SA" sz="1400" dirty="0">
                <a:latin typeface="Calibri" panose="020F0502020204030204" pitchFamily="34" charset="0"/>
                <a:ea typeface="Calibri" panose="020F0502020204030204" pitchFamily="34" charset="0"/>
                <a:cs typeface="TH SarabunPSK" panose="020B0500040200020003" pitchFamily="34" charset="-34"/>
              </a:rPr>
              <a:t>: </a:t>
            </a:r>
            <a:r>
              <a:rPr lang="en-US" sz="1400" dirty="0">
                <a:latin typeface="TH SarabunPSK" panose="020B0500040200020003" pitchFamily="34" charset="-34"/>
                <a:ea typeface="Calibri" panose="020F0502020204030204" pitchFamily="34" charset="0"/>
                <a:cs typeface="Angsana New" panose="02020603050405020304" pitchFamily="18" charset="-34"/>
              </a:rPr>
              <a:t>http://</a:t>
            </a:r>
            <a:r>
              <a:rPr lang="en-US" sz="1400" dirty="0" err="1">
                <a:latin typeface="TH SarabunPSK" panose="020B0500040200020003" pitchFamily="34" charset="-34"/>
                <a:ea typeface="Calibri" panose="020F0502020204030204" pitchFamily="34" charset="0"/>
                <a:cs typeface="Angsana New" panose="02020603050405020304" pitchFamily="18" charset="-34"/>
              </a:rPr>
              <a:t>www.dst.or.th</a:t>
            </a:r>
            <a:r>
              <a:rPr lang="en-US" sz="1400" dirty="0">
                <a:latin typeface="TH SarabunPSK" panose="020B0500040200020003" pitchFamily="34" charset="-34"/>
                <a:ea typeface="Calibri" panose="020F0502020204030204" pitchFamily="34" charset="0"/>
                <a:cs typeface="Angsana New" panose="02020603050405020304" pitchFamily="18" charset="-34"/>
              </a:rPr>
              <a:t>/</a:t>
            </a:r>
            <a:r>
              <a:rPr lang="en-US" sz="1400" dirty="0" err="1">
                <a:latin typeface="TH SarabunPSK" panose="020B0500040200020003" pitchFamily="34" charset="-34"/>
                <a:ea typeface="Calibri" panose="020F0502020204030204" pitchFamily="34" charset="0"/>
                <a:cs typeface="Angsana New" panose="02020603050405020304" pitchFamily="18" charset="-34"/>
              </a:rPr>
              <a:t>files_news</a:t>
            </a:r>
            <a:r>
              <a:rPr lang="en-US" sz="1400" dirty="0">
                <a:latin typeface="TH SarabunPSK" panose="020B0500040200020003" pitchFamily="34" charset="-34"/>
                <a:ea typeface="Calibri" panose="020F0502020204030204" pitchFamily="34" charset="0"/>
                <a:cs typeface="Angsana New" panose="02020603050405020304" pitchFamily="18" charset="-34"/>
              </a:rPr>
              <a:t>/Atopic_Dermatitis_2010.pdf.  [17 </a:t>
            </a:r>
            <a:r>
              <a:rPr lang="ar-SA" sz="1400" dirty="0" err="1">
                <a:latin typeface="Calibri" panose="020F0502020204030204" pitchFamily="34" charset="0"/>
                <a:ea typeface="Calibri" panose="020F0502020204030204" pitchFamily="34" charset="0"/>
                <a:cs typeface="TH SarabunPSK" panose="020B0500040200020003" pitchFamily="34" charset="-34"/>
              </a:rPr>
              <a:t>พฤษภาคม</a:t>
            </a:r>
            <a:r>
              <a:rPr lang="en-US" sz="1400" dirty="0">
                <a:latin typeface="TH SarabunPSK" panose="020B0500040200020003" pitchFamily="34" charset="-34"/>
                <a:ea typeface="Calibri" panose="020F0502020204030204" pitchFamily="34" charset="0"/>
                <a:cs typeface="Angsana New" panose="02020603050405020304" pitchFamily="18" charset="-34"/>
              </a:rPr>
              <a:t> 2562].</a:t>
            </a:r>
            <a:endParaRPr lang="en-TH" sz="1050" dirty="0">
              <a:latin typeface="Calibri" panose="020F0502020204030204" pitchFamily="34" charset="0"/>
              <a:ea typeface="Calibri" panose="020F0502020204030204" pitchFamily="34" charset="0"/>
              <a:cs typeface="Angsana New" panose="02020603050405020304" pitchFamily="18" charset="-34"/>
            </a:endParaRPr>
          </a:p>
          <a:p>
            <a:pPr marL="540385" indent="-540385">
              <a:spcAft>
                <a:spcPts val="0"/>
              </a:spcAft>
              <a:tabLst>
                <a:tab pos="521335" algn="l"/>
                <a:tab pos="731520" algn="l"/>
                <a:tab pos="941705" algn="l"/>
                <a:tab pos="1151890" algn="l"/>
                <a:tab pos="1362710" algn="l"/>
                <a:tab pos="1572895" algn="l"/>
              </a:tabLst>
            </a:pPr>
            <a:r>
              <a:rPr lang="th-TH" sz="1400" dirty="0">
                <a:latin typeface="Times New Roman" panose="02020603050405020304" pitchFamily="18" charset="0"/>
                <a:ea typeface="Times New Roman" panose="02020603050405020304" pitchFamily="18" charset="0"/>
                <a:cs typeface="TH SarabunPSK" panose="020B0500040200020003" pitchFamily="34" charset="-34"/>
              </a:rPr>
              <a:t>อุดมศักดิ์ เลิศสุชา</a:t>
            </a:r>
            <a:r>
              <a:rPr lang="th-TH" sz="1400" dirty="0" err="1">
                <a:latin typeface="Times New Roman" panose="02020603050405020304" pitchFamily="18" charset="0"/>
                <a:ea typeface="Times New Roman" panose="02020603050405020304" pitchFamily="18" charset="0"/>
                <a:cs typeface="TH SarabunPSK" panose="020B0500040200020003" pitchFamily="34" charset="-34"/>
              </a:rPr>
              <a:t>ต</a:t>
            </a:r>
            <a:r>
              <a:rPr lang="th-TH" sz="1400" dirty="0">
                <a:latin typeface="Times New Roman" panose="02020603050405020304" pitchFamily="18" charset="0"/>
                <a:ea typeface="Times New Roman" panose="02020603050405020304" pitchFamily="18" charset="0"/>
                <a:cs typeface="TH SarabunPSK" panose="020B0500040200020003" pitchFamily="34" charset="-34"/>
              </a:rPr>
              <a:t>วน</a:t>
            </a:r>
            <a:r>
              <a:rPr lang="th-TH" sz="1400" dirty="0" err="1">
                <a:latin typeface="Times New Roman" panose="02020603050405020304" pitchFamily="18" charset="0"/>
                <a:ea typeface="Times New Roman" panose="02020603050405020304" pitchFamily="18" charset="0"/>
                <a:cs typeface="TH SarabunPSK" panose="020B0500040200020003" pitchFamily="34" charset="-34"/>
              </a:rPr>
              <a:t>ิช</a:t>
            </a:r>
            <a:r>
              <a:rPr lang="th-TH" sz="1400" dirty="0">
                <a:latin typeface="Times New Roman" panose="02020603050405020304" pitchFamily="18" charset="0"/>
                <a:ea typeface="Times New Roman" panose="02020603050405020304" pitchFamily="18" charset="0"/>
                <a:cs typeface="TH SarabunPSK" panose="020B0500040200020003" pitchFamily="34" charset="-34"/>
              </a:rPr>
              <a:t> และ</a:t>
            </a:r>
            <a:r>
              <a:rPr lang="th-TH" sz="1400" dirty="0" err="1">
                <a:latin typeface="Times New Roman" panose="02020603050405020304" pitchFamily="18" charset="0"/>
                <a:ea typeface="Times New Roman" panose="02020603050405020304" pitchFamily="18" charset="0"/>
                <a:cs typeface="TH SarabunPSK" panose="020B0500040200020003" pitchFamily="34" charset="-34"/>
              </a:rPr>
              <a:t>พิเชษฐ์</a:t>
            </a:r>
            <a:r>
              <a:rPr lang="th-TH" sz="1400" dirty="0">
                <a:latin typeface="Times New Roman" panose="02020603050405020304" pitchFamily="18" charset="0"/>
                <a:ea typeface="Times New Roman" panose="02020603050405020304" pitchFamily="18" charset="0"/>
                <a:cs typeface="TH SarabunPSK" panose="020B0500040200020003" pitchFamily="34" charset="-34"/>
              </a:rPr>
              <a:t> สืบสายพรหม. </a:t>
            </a:r>
            <a:r>
              <a:rPr lang="en-TH" sz="1400" dirty="0">
                <a:latin typeface="TH SarabunPSK" panose="020B0500040200020003" pitchFamily="34" charset="-34"/>
                <a:ea typeface="Times New Roman" panose="02020603050405020304" pitchFamily="18" charset="0"/>
              </a:rPr>
              <a:t> (2556).  </a:t>
            </a:r>
            <a:r>
              <a:rPr lang="th-TH" sz="1400" b="1" dirty="0">
                <a:latin typeface="TH SarabunPSK" panose="020B0500040200020003" pitchFamily="34" charset="-34"/>
                <a:ea typeface="Times New Roman" panose="02020603050405020304" pitchFamily="18" charset="0"/>
              </a:rPr>
              <a:t>การประยุกต์ใช้เทคโนโลยีการประมวลภาพ</a:t>
            </a:r>
            <a:r>
              <a:rPr lang="th-TH" sz="1400" b="1" dirty="0" err="1">
                <a:latin typeface="TH SarabunPSK" panose="020B0500040200020003" pitchFamily="34" charset="-34"/>
                <a:ea typeface="Times New Roman" panose="02020603050405020304" pitchFamily="18" charset="0"/>
              </a:rPr>
              <a:t>สําห</a:t>
            </a:r>
            <a:r>
              <a:rPr lang="th-TH" sz="1400" b="1" dirty="0">
                <a:latin typeface="TH SarabunPSK" panose="020B0500040200020003" pitchFamily="34" charset="-34"/>
                <a:ea typeface="Times New Roman" panose="02020603050405020304" pitchFamily="18" charset="0"/>
              </a:rPr>
              <a:t>รับประเมินระดับความรุนแรงของโรคข้าว</a:t>
            </a:r>
            <a:r>
              <a:rPr lang="th-TH" sz="1400" dirty="0">
                <a:latin typeface="TH SarabunPSK" panose="020B0500040200020003" pitchFamily="34" charset="-34"/>
                <a:ea typeface="Times New Roman" panose="02020603050405020304" pitchFamily="18" charset="0"/>
              </a:rPr>
              <a:t>.</a:t>
            </a:r>
            <a:r>
              <a:rPr lang="en-TH" sz="1400" dirty="0">
                <a:latin typeface="TH SarabunPSK" panose="020B0500040200020003" pitchFamily="34" charset="-34"/>
                <a:ea typeface="Times New Roman" panose="02020603050405020304" pitchFamily="18" charset="0"/>
              </a:rPr>
              <a:t>  (</a:t>
            </a:r>
            <a:r>
              <a:rPr lang="th-TH" sz="1400" dirty="0">
                <a:latin typeface="TH SarabunPSK" panose="020B0500040200020003" pitchFamily="34" charset="-34"/>
                <a:ea typeface="Times New Roman" panose="02020603050405020304" pitchFamily="18" charset="0"/>
              </a:rPr>
              <a:t>ออนไลน์</a:t>
            </a:r>
            <a:r>
              <a:rPr lang="en-TH" sz="1400" dirty="0">
                <a:latin typeface="TH SarabunPSK" panose="020B0500040200020003" pitchFamily="34" charset="-34"/>
                <a:ea typeface="Times New Roman" panose="02020603050405020304" pitchFamily="18" charset="0"/>
              </a:rPr>
              <a:t>).  </a:t>
            </a:r>
            <a:r>
              <a:rPr lang="th-TH" sz="1400" dirty="0">
                <a:latin typeface="TH SarabunPSK" panose="020B0500040200020003" pitchFamily="34" charset="-34"/>
                <a:ea typeface="Times New Roman" panose="02020603050405020304" pitchFamily="18" charset="0"/>
              </a:rPr>
              <a:t>สืบค้นได้จาก</a:t>
            </a:r>
            <a:r>
              <a:rPr lang="en-TH" sz="1400" dirty="0">
                <a:latin typeface="TH SarabunPSK" panose="020B0500040200020003" pitchFamily="34" charset="-34"/>
                <a:ea typeface="Times New Roman" panose="02020603050405020304" pitchFamily="18" charset="0"/>
              </a:rPr>
              <a:t>:</a:t>
            </a:r>
            <a:r>
              <a:rPr lang="en-TH" sz="1400" dirty="0">
                <a:latin typeface="TH SarabunPSK" panose="020B0500040200020003" pitchFamily="34" charset="-34"/>
                <a:ea typeface="Cordia New" panose="020B0304020202020204" pitchFamily="34" charset="-34"/>
              </a:rPr>
              <a:t> http://www.lib.ku.ac.th/KUCONF/2556/KC5101046.pdf</a:t>
            </a:r>
            <a:r>
              <a:rPr lang="th-TH" sz="1400" dirty="0">
                <a:latin typeface="TH SarabunPSK" panose="020B0500040200020003" pitchFamily="34" charset="-34"/>
                <a:ea typeface="Cordia New" panose="020B0304020202020204" pitchFamily="34" charset="-34"/>
              </a:rPr>
              <a:t>.  </a:t>
            </a:r>
            <a:r>
              <a:rPr lang="en-TH" sz="1400" dirty="0">
                <a:latin typeface="TH SarabunPSK" panose="020B0500040200020003" pitchFamily="34" charset="-34"/>
                <a:ea typeface="Cordia New" panose="020B0304020202020204" pitchFamily="34" charset="-34"/>
              </a:rPr>
              <a:t>[</a:t>
            </a:r>
            <a:r>
              <a:rPr lang="en-TH" sz="1400" dirty="0">
                <a:latin typeface="TH SarabunPSK" panose="020B0500040200020003" pitchFamily="34" charset="-34"/>
                <a:ea typeface="Times New Roman" panose="02020603050405020304" pitchFamily="18" charset="0"/>
              </a:rPr>
              <a:t>3 </a:t>
            </a:r>
            <a:r>
              <a:rPr lang="th-TH" sz="1400" dirty="0">
                <a:latin typeface="TH SarabunPSK" panose="020B0500040200020003" pitchFamily="34" charset="-34"/>
                <a:ea typeface="Times New Roman" panose="02020603050405020304" pitchFamily="18" charset="0"/>
              </a:rPr>
              <a:t>ธันวาคม </a:t>
            </a:r>
            <a:r>
              <a:rPr lang="en-TH" sz="1400" dirty="0">
                <a:latin typeface="TH SarabunPSK" panose="020B0500040200020003" pitchFamily="34" charset="-34"/>
                <a:ea typeface="Times New Roman" panose="02020603050405020304" pitchFamily="18" charset="0"/>
              </a:rPr>
              <a:t>2561].</a:t>
            </a:r>
            <a:endParaRPr lang="en-TH" sz="1100" dirty="0">
              <a:latin typeface="Times New Roman" panose="02020603050405020304" pitchFamily="18" charset="0"/>
              <a:ea typeface="Times New Roman" panose="02020603050405020304" pitchFamily="18" charset="0"/>
            </a:endParaRPr>
          </a:p>
          <a:p>
            <a:pPr marL="540385" indent="-540385">
              <a:spcAft>
                <a:spcPts val="0"/>
              </a:spcAft>
              <a:tabLst>
                <a:tab pos="521335" algn="l"/>
                <a:tab pos="731520" algn="l"/>
                <a:tab pos="941705" algn="l"/>
                <a:tab pos="1151890" algn="l"/>
                <a:tab pos="1362710" algn="l"/>
                <a:tab pos="1572895" algn="l"/>
              </a:tabLst>
            </a:pPr>
            <a:r>
              <a:rPr lang="en-TH" sz="1400" dirty="0">
                <a:latin typeface="TH SarabunPSK" panose="020B0500040200020003" pitchFamily="34" charset="-34"/>
                <a:ea typeface="Times New Roman" panose="02020603050405020304" pitchFamily="18" charset="0"/>
              </a:rPr>
              <a:t>Agnieszka Mikołajczyk and Michał Grochowski. </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(2018). </a:t>
            </a:r>
            <a:r>
              <a:rPr lang="th-TH" sz="1400" dirty="0">
                <a:latin typeface="TH SarabunPSK" panose="020B0500040200020003" pitchFamily="34" charset="-34"/>
                <a:ea typeface="Times New Roman" panose="02020603050405020304" pitchFamily="18" charset="0"/>
              </a:rPr>
              <a:t> </a:t>
            </a:r>
            <a:r>
              <a:rPr lang="en-TH" sz="1400" b="1" dirty="0">
                <a:latin typeface="TH SarabunPSK" panose="020B0500040200020003" pitchFamily="34" charset="-34"/>
                <a:ea typeface="Times New Roman" panose="02020603050405020304" pitchFamily="18" charset="0"/>
              </a:rPr>
              <a:t>Data augmentation for improving deep learning in image classification problem.  </a:t>
            </a:r>
            <a:r>
              <a:rPr lang="en-TH" sz="1400" dirty="0">
                <a:latin typeface="TH SarabunPSK" panose="020B0500040200020003" pitchFamily="34" charset="-34"/>
                <a:ea typeface="Times New Roman" panose="02020603050405020304" pitchFamily="18" charset="0"/>
              </a:rPr>
              <a:t>International Interdisciplinary PhD Workshop, 9-12 May 2018</a:t>
            </a:r>
            <a:endParaRPr lang="en-TH" sz="1100" dirty="0">
              <a:latin typeface="Times New Roman" panose="02020603050405020304" pitchFamily="18" charset="0"/>
              <a:ea typeface="Times New Roman" panose="02020603050405020304" pitchFamily="18" charset="0"/>
            </a:endParaRPr>
          </a:p>
          <a:p>
            <a:pPr marL="540385" indent="-540385">
              <a:spcAft>
                <a:spcPts val="0"/>
              </a:spcAft>
              <a:tabLst>
                <a:tab pos="521335" algn="l"/>
                <a:tab pos="731520" algn="l"/>
                <a:tab pos="941705" algn="l"/>
                <a:tab pos="1151890" algn="l"/>
                <a:tab pos="1362710" algn="l"/>
                <a:tab pos="1572895" algn="l"/>
              </a:tabLst>
            </a:pPr>
            <a:r>
              <a:rPr lang="en-TH" sz="1400" dirty="0">
                <a:latin typeface="TH SarabunPSK" panose="020B0500040200020003" pitchFamily="34" charset="-34"/>
                <a:ea typeface="Times New Roman" panose="02020603050405020304" pitchFamily="18" charset="0"/>
              </a:rPr>
              <a:t>Andrew et al.  (2017).  </a:t>
            </a:r>
            <a:r>
              <a:rPr lang="en-TH" sz="1400" b="1" dirty="0">
                <a:latin typeface="TH SarabunPSK" panose="020B0500040200020003" pitchFamily="34" charset="-34"/>
                <a:ea typeface="Times New Roman" panose="02020603050405020304" pitchFamily="18" charset="0"/>
              </a:rPr>
              <a:t>MobileNets: Efficient Convolutional Neural Networks for Mobile Vision Applications</a:t>
            </a:r>
            <a:r>
              <a:rPr lang="en-TH" sz="1400" dirty="0">
                <a:latin typeface="TH SarabunPSK" panose="020B0500040200020003" pitchFamily="34" charset="-34"/>
                <a:ea typeface="Times New Roman" panose="02020603050405020304" pitchFamily="18" charset="0"/>
              </a:rPr>
              <a:t>. (Online).  from https://arxiv.org/pdf/1704.04861.pdf. Retrieved 11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pPr>
            <a:r>
              <a:rPr lang="en-TH" sz="1400" dirty="0">
                <a:latin typeface="TH SarabunPSK" panose="020B0500040200020003" pitchFamily="34" charset="-34"/>
                <a:ea typeface="Times New Roman" panose="02020603050405020304" pitchFamily="18" charset="0"/>
              </a:rPr>
              <a:t>Barret et al.  (2018).</a:t>
            </a:r>
            <a:r>
              <a:rPr lang="en-TH" sz="1100" dirty="0">
                <a:latin typeface="TH SarabunPSK" panose="020B0500040200020003" pitchFamily="34" charset="-34"/>
                <a:ea typeface="Times New Roman" panose="02020603050405020304" pitchFamily="18" charset="0"/>
              </a:rPr>
              <a:t>  </a:t>
            </a:r>
            <a:r>
              <a:rPr lang="en-TH" sz="1400" b="1" dirty="0">
                <a:latin typeface="TH SarabunPSK" panose="020B0500040200020003" pitchFamily="34" charset="-34"/>
                <a:ea typeface="Times New Roman" panose="02020603050405020304" pitchFamily="18" charset="0"/>
              </a:rPr>
              <a:t>Learning Transferable Architectures for Scalable Image Recognition</a:t>
            </a:r>
            <a:r>
              <a:rPr lang="en-TH" sz="1400" dirty="0">
                <a:latin typeface="TH SarabunPSK" panose="020B0500040200020003" pitchFamily="34" charset="-34"/>
                <a:ea typeface="Times New Roman" panose="02020603050405020304" pitchFamily="18" charset="0"/>
              </a:rPr>
              <a:t>.</a:t>
            </a:r>
            <a:r>
              <a:rPr lang="en-TH" sz="1400" b="1"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(Online).  from https://arxiv.org/pdf/1707.07012.pdf.  Retrieved 11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p>
        </p:txBody>
      </p:sp>
      <p:sp>
        <p:nvSpPr>
          <p:cNvPr id="6" name="Rectangle 5">
            <a:extLst>
              <a:ext uri="{FF2B5EF4-FFF2-40B4-BE49-F238E27FC236}">
                <a16:creationId xmlns:a16="http://schemas.microsoft.com/office/drawing/2014/main" id="{835AAE7B-678A-724F-8DD4-3A30360C0D0E}"/>
              </a:ext>
            </a:extLst>
          </p:cNvPr>
          <p:cNvSpPr/>
          <p:nvPr/>
        </p:nvSpPr>
        <p:spPr>
          <a:xfrm>
            <a:off x="6096000" y="1027906"/>
            <a:ext cx="6096000" cy="4985980"/>
          </a:xfrm>
          <a:prstGeom prst="rect">
            <a:avLst/>
          </a:prstGeom>
        </p:spPr>
        <p:txBody>
          <a:bodyPr>
            <a:spAutoFit/>
          </a:bodyPr>
          <a:lstStyle/>
          <a:p>
            <a:pPr marL="540385" indent="-540385">
              <a:spcAft>
                <a:spcPts val="0"/>
              </a:spcAft>
            </a:pPr>
            <a:r>
              <a:rPr lang="en-TH" sz="1400" dirty="0">
                <a:latin typeface="TH SarabunPSK" panose="020B0500040200020003" pitchFamily="34" charset="-34"/>
                <a:ea typeface="Times New Roman" panose="02020603050405020304" pitchFamily="18" charset="0"/>
              </a:rPr>
              <a:t>Christian et al.  (2014).  </a:t>
            </a:r>
            <a:r>
              <a:rPr lang="en-TH" sz="1400" b="1" dirty="0">
                <a:latin typeface="TH SarabunPSK" panose="020B0500040200020003" pitchFamily="34" charset="-34"/>
                <a:ea typeface="Times New Roman" panose="02020603050405020304" pitchFamily="18" charset="0"/>
              </a:rPr>
              <a:t>Going deeper with convolutions</a:t>
            </a:r>
            <a:r>
              <a:rPr lang="en-TH" sz="1400" dirty="0">
                <a:latin typeface="TH SarabunPSK" panose="020B0500040200020003" pitchFamily="34" charset="-34"/>
                <a:ea typeface="Times New Roman" panose="02020603050405020304" pitchFamily="18" charset="0"/>
              </a:rPr>
              <a:t>.</a:t>
            </a:r>
            <a:r>
              <a:rPr lang="en-TH" sz="1400" b="1"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(Online).  from</a:t>
            </a:r>
            <a:r>
              <a:rPr lang="en-TH" sz="1400" b="1"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https://arxiv.org/pdf/1409.4842.pdf.  Retrieved 11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pPr>
            <a:r>
              <a:rPr lang="en-TH" sz="1400" dirty="0">
                <a:latin typeface="TH SarabunPSK" panose="020B0500040200020003" pitchFamily="34" charset="-34"/>
                <a:ea typeface="Times New Roman" panose="02020603050405020304" pitchFamily="18" charset="0"/>
              </a:rPr>
              <a:t>Gao et al.  (2017).  </a:t>
            </a:r>
            <a:r>
              <a:rPr lang="en-TH" sz="1400" b="1" dirty="0">
                <a:latin typeface="TH SarabunPSK" panose="020B0500040200020003" pitchFamily="34" charset="-34"/>
                <a:ea typeface="Times New Roman" panose="02020603050405020304" pitchFamily="18" charset="0"/>
              </a:rPr>
              <a:t>Densely Connected Convolutional Networks</a:t>
            </a:r>
            <a:r>
              <a:rPr lang="en-TH" sz="1400" dirty="0">
                <a:latin typeface="TH SarabunPSK" panose="020B0500040200020003" pitchFamily="34" charset="-34"/>
                <a:ea typeface="Times New Roman" panose="02020603050405020304" pitchFamily="18" charset="0"/>
              </a:rPr>
              <a:t>.  (Online).  from https://arxiv.org/pdf/1608.06993.pdf.  Retrieved 11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pPr>
            <a:r>
              <a:rPr lang="en-TH" sz="1400" dirty="0">
                <a:latin typeface="TH SarabunPSK" panose="020B0500040200020003" pitchFamily="34" charset="-34"/>
                <a:ea typeface="Times New Roman" panose="02020603050405020304" pitchFamily="18" charset="0"/>
              </a:rPr>
              <a:t>ISAAC.  (2003).</a:t>
            </a:r>
            <a:r>
              <a:rPr lang="th-TH" sz="1400" dirty="0">
                <a:latin typeface="TH SarabunPSK" panose="020B0500040200020003" pitchFamily="34" charset="-34"/>
                <a:ea typeface="Times New Roman" panose="02020603050405020304" pitchFamily="18" charset="0"/>
              </a:rPr>
              <a:t>  </a:t>
            </a:r>
            <a:r>
              <a:rPr lang="en-TH" sz="1400" b="1" dirty="0">
                <a:latin typeface="TH SarabunPSK" panose="020B0500040200020003" pitchFamily="34" charset="-34"/>
                <a:ea typeface="Times New Roman" panose="02020603050405020304" pitchFamily="18" charset="0"/>
              </a:rPr>
              <a:t>ISAAC MANUAL</a:t>
            </a:r>
            <a:r>
              <a:rPr lang="en-TH" sz="1400" dirty="0">
                <a:latin typeface="TH SarabunPSK" panose="020B0500040200020003" pitchFamily="34" charset="-34"/>
                <a:ea typeface="Times New Roman" panose="02020603050405020304" pitchFamily="18" charset="0"/>
              </a:rPr>
              <a:t>.  (Online).</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from: http://isaac.auckland.ac.nz/phases/ phaseone/phaseonemanual.pdf.  Retrieved 18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tabLst>
                <a:tab pos="521335" algn="l"/>
                <a:tab pos="731520" algn="l"/>
                <a:tab pos="941705" algn="l"/>
                <a:tab pos="1151890" algn="l"/>
                <a:tab pos="1362710" algn="l"/>
                <a:tab pos="1572895" algn="l"/>
              </a:tabLst>
            </a:pPr>
            <a:r>
              <a:rPr lang="en-TH" sz="1400" dirty="0">
                <a:latin typeface="TH SarabunPSK" panose="020B0500040200020003" pitchFamily="34" charset="-34"/>
                <a:ea typeface="Times New Roman" panose="02020603050405020304" pitchFamily="18" charset="0"/>
              </a:rPr>
              <a:t>Kaiming et al.  (2015).  </a:t>
            </a:r>
            <a:r>
              <a:rPr lang="en-TH" sz="1400" b="1" dirty="0">
                <a:latin typeface="TH SarabunPSK" panose="020B0500040200020003" pitchFamily="34" charset="-34"/>
                <a:ea typeface="Times New Roman" panose="02020603050405020304" pitchFamily="18" charset="0"/>
              </a:rPr>
              <a:t>Deep Residual Learning for Image Recognition</a:t>
            </a:r>
            <a:r>
              <a:rPr lang="en-TH" sz="1400" dirty="0">
                <a:latin typeface="TH SarabunPSK" panose="020B0500040200020003" pitchFamily="34" charset="-34"/>
                <a:ea typeface="Times New Roman" panose="02020603050405020304" pitchFamily="18" charset="0"/>
              </a:rPr>
              <a:t>.</a:t>
            </a:r>
            <a:r>
              <a:rPr lang="en-US" sz="1400" dirty="0">
                <a:latin typeface="TH SarabunPSK" panose="020B0500040200020003" pitchFamily="34" charset="-34"/>
                <a:ea typeface="Times New Roman" panose="02020603050405020304" pitchFamily="18" charset="0"/>
              </a:rPr>
              <a:t> (Online). </a:t>
            </a:r>
            <a:r>
              <a:rPr lang="en-TH" sz="1400" dirty="0">
                <a:latin typeface="TH SarabunPSK" panose="020B0500040200020003" pitchFamily="34" charset="-34"/>
                <a:ea typeface="Times New Roman" panose="02020603050405020304" pitchFamily="18" charset="0"/>
              </a:rPr>
              <a:t>from</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https://arxiv.org/pdf/</a:t>
            </a:r>
            <a:r>
              <a:rPr lang="th-TH" sz="1400" dirty="0">
                <a:latin typeface="TH SarabunPSK" panose="020B0500040200020003" pitchFamily="34" charset="-34"/>
                <a:ea typeface="Times New Roman" panose="02020603050405020304" pitchFamily="18" charset="0"/>
              </a:rPr>
              <a:t>1512.03385.</a:t>
            </a:r>
            <a:r>
              <a:rPr lang="en-TH" sz="1400" dirty="0">
                <a:latin typeface="TH SarabunPSK" panose="020B0500040200020003" pitchFamily="34" charset="-34"/>
                <a:ea typeface="Times New Roman" panose="02020603050405020304" pitchFamily="18" charset="0"/>
              </a:rPr>
              <a:t>pdf.  Retrieved 15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pPr>
            <a:r>
              <a:rPr lang="en-TH" sz="1400" dirty="0">
                <a:latin typeface="TH SarabunPSK" panose="020B0500040200020003" pitchFamily="34" charset="-34"/>
                <a:ea typeface="Times New Roman" panose="02020603050405020304" pitchFamily="18" charset="0"/>
              </a:rPr>
              <a:t>Karen Simonyan and Andrew Zisserman.  (2015).  </a:t>
            </a:r>
            <a:r>
              <a:rPr lang="en-TH" sz="1400" b="1" dirty="0">
                <a:latin typeface="TH SarabunPSK" panose="020B0500040200020003" pitchFamily="34" charset="-34"/>
                <a:ea typeface="Times New Roman" panose="02020603050405020304" pitchFamily="18" charset="0"/>
              </a:rPr>
              <a:t>VERY DEEP CONVOLUTIONAL NETWORKS FOR LARGE-SCALE IMAGE RECOGNITION</a:t>
            </a:r>
            <a:r>
              <a:rPr lang="en-TH" sz="1400" dirty="0">
                <a:latin typeface="TH SarabunPSK" panose="020B0500040200020003" pitchFamily="34" charset="-34"/>
                <a:ea typeface="Times New Roman" panose="02020603050405020304" pitchFamily="18" charset="0"/>
              </a:rPr>
              <a:t>.  (Online).  from</a:t>
            </a:r>
            <a:r>
              <a:rPr lang="th-TH" sz="1400" dirty="0">
                <a:latin typeface="TH SarabunPSK" panose="020B0500040200020003" pitchFamily="34" charset="-34"/>
                <a:ea typeface="Times New Roman" panose="02020603050405020304" pitchFamily="18" charset="0"/>
              </a:rPr>
              <a:t> </a:t>
            </a:r>
            <a:endParaRPr lang="en-TH" sz="1100" dirty="0">
              <a:latin typeface="Times New Roman" panose="02020603050405020304" pitchFamily="18" charset="0"/>
              <a:ea typeface="Times New Roman" panose="02020603050405020304" pitchFamily="18" charset="0"/>
            </a:endParaRPr>
          </a:p>
          <a:p>
            <a:pPr marL="540385" indent="-83185">
              <a:spcAft>
                <a:spcPts val="0"/>
              </a:spcAft>
            </a:pPr>
            <a:r>
              <a:rPr lang="en-TH" sz="1400" dirty="0">
                <a:latin typeface="TH SarabunPSK" panose="020B0500040200020003" pitchFamily="34" charset="-34"/>
                <a:ea typeface="Times New Roman" panose="02020603050405020304" pitchFamily="18" charset="0"/>
              </a:rPr>
              <a:t>https://arxiv.org/pdf/1409.1556.pdf.  Retrieved 8 September</a:t>
            </a:r>
            <a:r>
              <a:rPr lang="th-TH" sz="1400" dirty="0">
                <a:latin typeface="TH SarabunPSK" panose="020B0500040200020003" pitchFamily="34" charset="-34"/>
                <a:ea typeface="Times New Roman" panose="02020603050405020304" pitchFamily="18" charset="0"/>
              </a:rPr>
              <a:t> </a:t>
            </a:r>
            <a:r>
              <a:rPr lang="en-TH" sz="1400" dirty="0">
                <a:latin typeface="TH SarabunPSK" panose="020B0500040200020003" pitchFamily="34" charset="-34"/>
                <a:ea typeface="Times New Roman" panose="02020603050405020304" pitchFamily="18" charset="0"/>
              </a:rPr>
              <a:t>2019.</a:t>
            </a:r>
            <a:endParaRPr lang="en-TH" sz="1100" dirty="0">
              <a:latin typeface="Times New Roman" panose="02020603050405020304" pitchFamily="18" charset="0"/>
              <a:ea typeface="Times New Roman" panose="02020603050405020304" pitchFamily="18" charset="0"/>
            </a:endParaRPr>
          </a:p>
          <a:p>
            <a:pPr marL="540385" indent="-540385">
              <a:spcAft>
                <a:spcPts val="0"/>
              </a:spcAft>
              <a:tabLst>
                <a:tab pos="521335" algn="l"/>
                <a:tab pos="731520" algn="l"/>
                <a:tab pos="941705" algn="l"/>
                <a:tab pos="1151890" algn="l"/>
                <a:tab pos="1362710" algn="l"/>
                <a:tab pos="1572895" algn="l"/>
              </a:tabLst>
            </a:pPr>
            <a:r>
              <a:rPr lang="en-TH" sz="1400" dirty="0">
                <a:latin typeface="TH SarabunPSK" panose="020B0500040200020003" pitchFamily="34" charset="-34"/>
                <a:ea typeface="Times New Roman" panose="02020603050405020304" pitchFamily="18" charset="0"/>
              </a:rPr>
              <a:t>Luke Taylor and Geoff Nitschke.  (2018).  </a:t>
            </a:r>
            <a:r>
              <a:rPr lang="en-TH" sz="1400" b="1" dirty="0">
                <a:latin typeface="TH SarabunPSK" panose="020B0500040200020003" pitchFamily="34" charset="-34"/>
                <a:ea typeface="Times New Roman" panose="02020603050405020304" pitchFamily="18" charset="0"/>
              </a:rPr>
              <a:t>Improving Deep Learning with Generic Data Augmentation</a:t>
            </a:r>
            <a:r>
              <a:rPr lang="en-TH" sz="1400" dirty="0">
                <a:latin typeface="TH SarabunPSK" panose="020B0500040200020003" pitchFamily="34" charset="-34"/>
                <a:ea typeface="Times New Roman" panose="02020603050405020304" pitchFamily="18" charset="0"/>
              </a:rPr>
              <a:t>.  IEEE Symposium Symposium Series on Computational Intelligence SSCI 2018, 18-21 November 2018.</a:t>
            </a:r>
            <a:endParaRPr lang="en-TH" sz="1100" dirty="0">
              <a:latin typeface="Times New Roman" panose="02020603050405020304" pitchFamily="18" charset="0"/>
              <a:ea typeface="Times New Roman" panose="02020603050405020304" pitchFamily="18" charset="0"/>
            </a:endParaRPr>
          </a:p>
          <a:p>
            <a:pPr>
              <a:spcAft>
                <a:spcPts val="0"/>
              </a:spcAft>
            </a:pPr>
            <a:r>
              <a:rPr lang="en-TH" sz="1400" dirty="0">
                <a:latin typeface="TH SarabunPSK" panose="020B0500040200020003" pitchFamily="34" charset="-34"/>
                <a:ea typeface="Times New Roman" panose="02020603050405020304" pitchFamily="18" charset="0"/>
              </a:rPr>
              <a:t>Ovidiu M. Şerban. (2013). </a:t>
            </a:r>
            <a:r>
              <a:rPr lang="en-TH" sz="1400" b="1" dirty="0">
                <a:latin typeface="TH SarabunPSK" panose="020B0500040200020003" pitchFamily="34" charset="-34"/>
                <a:ea typeface="Times New Roman" panose="02020603050405020304" pitchFamily="18" charset="0"/>
              </a:rPr>
              <a:t>Detection and integration of affective feedback into 	distributed </a:t>
            </a:r>
            <a:endParaRPr lang="en-TH" sz="1100" dirty="0">
              <a:latin typeface="Times New Roman" panose="02020603050405020304" pitchFamily="18" charset="0"/>
              <a:ea typeface="Times New Roman" panose="02020603050405020304" pitchFamily="18" charset="0"/>
            </a:endParaRPr>
          </a:p>
          <a:p>
            <a:pPr indent="457200">
              <a:spcAft>
                <a:spcPts val="0"/>
              </a:spcAft>
            </a:pPr>
            <a:r>
              <a:rPr lang="en-TH" sz="1400" b="1" dirty="0">
                <a:latin typeface="TH SarabunPSK" panose="020B0500040200020003" pitchFamily="34" charset="-34"/>
                <a:ea typeface="Times New Roman" panose="02020603050405020304" pitchFamily="18" charset="0"/>
              </a:rPr>
              <a:t>interactive systems</a:t>
            </a:r>
            <a:r>
              <a:rPr lang="en-TH" sz="1400" dirty="0">
                <a:latin typeface="TH SarabunPSK" panose="020B0500040200020003" pitchFamily="34" charset="-34"/>
                <a:ea typeface="Times New Roman" panose="02020603050405020304" pitchFamily="18" charset="0"/>
              </a:rPr>
              <a:t>. (Online). from 	https://www.researchgate.net/publication/281015715_Detection_and_integration_of_	affective_feedback_into_distributed_interactive_systems. Retrieved 19 September 	2019.</a:t>
            </a:r>
            <a:endParaRPr lang="en-TH" sz="1100" dirty="0">
              <a:latin typeface="Times New Roman" panose="02020603050405020304" pitchFamily="18" charset="0"/>
              <a:ea typeface="Times New Roman" panose="02020603050405020304" pitchFamily="18" charset="0"/>
            </a:endParaRPr>
          </a:p>
          <a:p>
            <a:pPr>
              <a:spcAft>
                <a:spcPts val="0"/>
              </a:spcAft>
            </a:pPr>
            <a:r>
              <a:rPr lang="en-TH" sz="1400" dirty="0">
                <a:latin typeface="TH SarabunPSK" panose="020B0500040200020003" pitchFamily="34" charset="-34"/>
                <a:ea typeface="Times New Roman" panose="02020603050405020304" pitchFamily="18" charset="0"/>
              </a:rPr>
              <a:t>Philipp Tschandl</a:t>
            </a:r>
            <a:r>
              <a:rPr lang="en-US" sz="1400" dirty="0">
                <a:latin typeface="TH SarabunPSK" panose="020B0500040200020003" pitchFamily="34" charset="-34"/>
                <a:ea typeface="Times New Roman" panose="02020603050405020304" pitchFamily="18" charset="0"/>
              </a:rPr>
              <a:t> et al. (2018). </a:t>
            </a:r>
            <a:r>
              <a:rPr lang="en-US" sz="1400" b="1" dirty="0">
                <a:latin typeface="TH SarabunPSK" panose="020B0500040200020003" pitchFamily="34" charset="-34"/>
                <a:ea typeface="Times New Roman" panose="02020603050405020304" pitchFamily="18" charset="0"/>
              </a:rPr>
              <a:t>The HAM10000 dataset, a large collection of multi-source </a:t>
            </a:r>
            <a:endParaRPr lang="en-TH" sz="1100" dirty="0">
              <a:latin typeface="Times New Roman" panose="02020603050405020304" pitchFamily="18" charset="0"/>
              <a:ea typeface="Times New Roman" panose="02020603050405020304" pitchFamily="18" charset="0"/>
            </a:endParaRPr>
          </a:p>
          <a:p>
            <a:pPr indent="457200">
              <a:spcAft>
                <a:spcPts val="0"/>
              </a:spcAft>
            </a:pPr>
            <a:r>
              <a:rPr lang="en-US" sz="1400" b="1" dirty="0" err="1">
                <a:latin typeface="TH SarabunPSK" panose="020B0500040200020003" pitchFamily="34" charset="-34"/>
                <a:ea typeface="Times New Roman" panose="02020603050405020304" pitchFamily="18" charset="0"/>
              </a:rPr>
              <a:t>dermatoscopic</a:t>
            </a:r>
            <a:r>
              <a:rPr lang="en-US" sz="1400" b="1" dirty="0">
                <a:latin typeface="TH SarabunPSK" panose="020B0500040200020003" pitchFamily="34" charset="-34"/>
                <a:ea typeface="Times New Roman" panose="02020603050405020304" pitchFamily="18" charset="0"/>
              </a:rPr>
              <a:t> images of common pigmented skin lesions</a:t>
            </a:r>
            <a:r>
              <a:rPr lang="en-US" sz="1400" dirty="0">
                <a:latin typeface="TH SarabunPSK" panose="020B0500040200020003" pitchFamily="34" charset="-34"/>
                <a:ea typeface="Times New Roman" panose="02020603050405020304" pitchFamily="18" charset="0"/>
              </a:rPr>
              <a:t>. (Online). from </a:t>
            </a:r>
            <a:endParaRPr lang="en-TH" sz="1100" dirty="0">
              <a:latin typeface="Times New Roman" panose="02020603050405020304" pitchFamily="18" charset="0"/>
              <a:ea typeface="Times New Roman" panose="02020603050405020304" pitchFamily="18" charset="0"/>
            </a:endParaRPr>
          </a:p>
          <a:p>
            <a:pPr indent="457200">
              <a:spcAft>
                <a:spcPts val="0"/>
              </a:spcAft>
            </a:pPr>
            <a:r>
              <a:rPr lang="en-US" sz="1400" dirty="0">
                <a:latin typeface="TH SarabunPSK" panose="020B0500040200020003" pitchFamily="34" charset="-34"/>
                <a:ea typeface="Times New Roman" panose="02020603050405020304" pitchFamily="18" charset="0"/>
              </a:rPr>
              <a:t>https://</a:t>
            </a:r>
            <a:r>
              <a:rPr lang="en-US" sz="1400" dirty="0" err="1">
                <a:latin typeface="TH SarabunPSK" panose="020B0500040200020003" pitchFamily="34" charset="-34"/>
                <a:ea typeface="Times New Roman" panose="02020603050405020304" pitchFamily="18" charset="0"/>
              </a:rPr>
              <a:t>arxiv.org</a:t>
            </a:r>
            <a:r>
              <a:rPr lang="en-US" sz="1400" dirty="0">
                <a:latin typeface="TH SarabunPSK" panose="020B0500040200020003" pitchFamily="34" charset="-34"/>
                <a:ea typeface="Times New Roman" panose="02020603050405020304" pitchFamily="18" charset="0"/>
              </a:rPr>
              <a:t>/abs/1803.10417.pdf.  </a:t>
            </a:r>
            <a:r>
              <a:rPr lang="en-TH" sz="1400" dirty="0">
                <a:latin typeface="TH SarabunPSK" panose="020B0500040200020003" pitchFamily="34" charset="-34"/>
                <a:ea typeface="Times New Roman" panose="02020603050405020304" pitchFamily="18" charset="0"/>
              </a:rPr>
              <a:t>Retrieved 1</a:t>
            </a:r>
            <a:r>
              <a:rPr lang="en-US" sz="1400" dirty="0">
                <a:latin typeface="TH SarabunPSK" panose="020B0500040200020003" pitchFamily="34" charset="-34"/>
                <a:ea typeface="Times New Roman" panose="02020603050405020304" pitchFamily="18" charset="0"/>
              </a:rPr>
              <a:t>2</a:t>
            </a:r>
            <a:r>
              <a:rPr lang="en-TH" sz="1400" dirty="0">
                <a:latin typeface="TH SarabunPSK" panose="020B0500040200020003" pitchFamily="34" charset="-34"/>
                <a:ea typeface="Times New Roman" panose="02020603050405020304" pitchFamily="18" charset="0"/>
              </a:rPr>
              <a:t> September 2019.</a:t>
            </a:r>
            <a:br>
              <a:rPr lang="en-TH" sz="1400" dirty="0">
                <a:latin typeface="TH SarabunPSK" panose="020B0500040200020003" pitchFamily="34" charset="-34"/>
                <a:ea typeface="Times New Roman" panose="02020603050405020304" pitchFamily="18" charset="0"/>
              </a:rPr>
            </a:br>
            <a:r>
              <a:rPr lang="en-TH" sz="1400" dirty="0">
                <a:latin typeface="TH SarabunPSK" panose="020B0500040200020003" pitchFamily="34" charset="-34"/>
                <a:ea typeface="Times New Roman" panose="02020603050405020304" pitchFamily="18" charset="0"/>
              </a:rPr>
              <a:t>Tsung-Yi Lin</a:t>
            </a:r>
            <a:r>
              <a:rPr lang="en-US" sz="1400" dirty="0">
                <a:latin typeface="TH SarabunPSK" panose="020B0500040200020003" pitchFamily="34" charset="-34"/>
                <a:ea typeface="Times New Roman" panose="02020603050405020304" pitchFamily="18" charset="0"/>
              </a:rPr>
              <a:t> et al. (2017). </a:t>
            </a:r>
            <a:r>
              <a:rPr lang="en-US" sz="1400" b="1" dirty="0">
                <a:latin typeface="TH SarabunPSK" panose="020B0500040200020003" pitchFamily="34" charset="-34"/>
                <a:ea typeface="Times New Roman" panose="02020603050405020304" pitchFamily="18" charset="0"/>
              </a:rPr>
              <a:t>Focal Loss for Dense Object Detection. </a:t>
            </a:r>
            <a:r>
              <a:rPr lang="en-US" sz="1400" dirty="0">
                <a:latin typeface="TH SarabunPSK" panose="020B0500040200020003" pitchFamily="34" charset="-34"/>
                <a:ea typeface="Times New Roman" panose="02020603050405020304" pitchFamily="18" charset="0"/>
              </a:rPr>
              <a:t>(Online). from </a:t>
            </a:r>
            <a:endParaRPr lang="en-TH" sz="1100" dirty="0">
              <a:latin typeface="Times New Roman" panose="02020603050405020304" pitchFamily="18" charset="0"/>
              <a:ea typeface="Times New Roman" panose="02020603050405020304" pitchFamily="18" charset="0"/>
            </a:endParaRPr>
          </a:p>
          <a:p>
            <a:pPr indent="457200">
              <a:spcAft>
                <a:spcPts val="0"/>
              </a:spcAft>
            </a:pPr>
            <a:r>
              <a:rPr lang="en-US" sz="1400" dirty="0">
                <a:latin typeface="TH SarabunPSK" panose="020B0500040200020003" pitchFamily="34" charset="-34"/>
                <a:ea typeface="Times New Roman" panose="02020603050405020304" pitchFamily="18" charset="0"/>
              </a:rPr>
              <a:t>https://</a:t>
            </a:r>
            <a:r>
              <a:rPr lang="en-US" sz="1400" dirty="0" err="1">
                <a:latin typeface="TH SarabunPSK" panose="020B0500040200020003" pitchFamily="34" charset="-34"/>
                <a:ea typeface="Times New Roman" panose="02020603050405020304" pitchFamily="18" charset="0"/>
              </a:rPr>
              <a:t>arxiv.org</a:t>
            </a:r>
            <a:r>
              <a:rPr lang="en-US" sz="1400" dirty="0">
                <a:latin typeface="TH SarabunPSK" panose="020B0500040200020003" pitchFamily="34" charset="-34"/>
                <a:ea typeface="Times New Roman" panose="02020603050405020304" pitchFamily="18" charset="0"/>
              </a:rPr>
              <a:t>/abs/1708.02002.pdf.  </a:t>
            </a:r>
            <a:r>
              <a:rPr lang="en-TH" sz="1400" dirty="0">
                <a:latin typeface="TH SarabunPSK" panose="020B0500040200020003" pitchFamily="34" charset="-34"/>
                <a:ea typeface="Times New Roman" panose="02020603050405020304" pitchFamily="18" charset="0"/>
              </a:rPr>
              <a:t>Retrieved 15 </a:t>
            </a:r>
            <a:r>
              <a:rPr lang="en-US" sz="1400" dirty="0">
                <a:latin typeface="TH SarabunPSK" panose="020B0500040200020003" pitchFamily="34" charset="-34"/>
                <a:ea typeface="Times New Roman" panose="02020603050405020304" pitchFamily="18" charset="0"/>
              </a:rPr>
              <a:t>May </a:t>
            </a:r>
            <a:r>
              <a:rPr lang="en-TH" sz="1400" dirty="0">
                <a:latin typeface="TH SarabunPSK" panose="020B0500040200020003" pitchFamily="34" charset="-34"/>
                <a:ea typeface="Times New Roman" panose="02020603050405020304" pitchFamily="18" charset="0"/>
              </a:rPr>
              <a:t>20</a:t>
            </a:r>
            <a:r>
              <a:rPr lang="en-US" sz="1400" dirty="0">
                <a:latin typeface="TH SarabunPSK" panose="020B0500040200020003" pitchFamily="34" charset="-34"/>
                <a:ea typeface="Times New Roman" panose="02020603050405020304" pitchFamily="18" charset="0"/>
              </a:rPr>
              <a:t>20</a:t>
            </a:r>
            <a:r>
              <a:rPr lang="en-TH" sz="1400" dirty="0">
                <a:latin typeface="TH SarabunPSK" panose="020B0500040200020003" pitchFamily="34" charset="-34"/>
                <a:ea typeface="Times New Roman" panose="02020603050405020304" pitchFamily="18" charset="0"/>
              </a:rPr>
              <a:t>.</a:t>
            </a:r>
            <a:endParaRPr lang="en-TH" sz="1400" dirty="0"/>
          </a:p>
        </p:txBody>
      </p:sp>
    </p:spTree>
    <p:extLst>
      <p:ext uri="{BB962C8B-B14F-4D97-AF65-F5344CB8AC3E}">
        <p14:creationId xmlns:p14="http://schemas.microsoft.com/office/powerpoint/2010/main" val="293506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2BAA-1485-7E4E-99DF-9BD018A29BA5}"/>
              </a:ext>
            </a:extLst>
          </p:cNvPr>
          <p:cNvSpPr>
            <a:spLocks noGrp="1"/>
          </p:cNvSpPr>
          <p:nvPr>
            <p:ph type="title"/>
          </p:nvPr>
        </p:nvSpPr>
        <p:spPr/>
        <p:txBody>
          <a:bodyPr/>
          <a:lstStyle/>
          <a:p>
            <a:r>
              <a:rPr lang="en-TH" dirty="0"/>
              <a:t>Extra</a:t>
            </a:r>
          </a:p>
        </p:txBody>
      </p:sp>
      <p:sp>
        <p:nvSpPr>
          <p:cNvPr id="4" name="Slide Number Placeholder 3">
            <a:extLst>
              <a:ext uri="{FF2B5EF4-FFF2-40B4-BE49-F238E27FC236}">
                <a16:creationId xmlns:a16="http://schemas.microsoft.com/office/drawing/2014/main" id="{A61BBAA3-FF13-D847-80F6-BF778B5799CC}"/>
              </a:ext>
            </a:extLst>
          </p:cNvPr>
          <p:cNvSpPr>
            <a:spLocks noGrp="1"/>
          </p:cNvSpPr>
          <p:nvPr>
            <p:ph type="sldNum" sz="quarter" idx="12"/>
          </p:nvPr>
        </p:nvSpPr>
        <p:spPr/>
        <p:txBody>
          <a:bodyPr/>
          <a:lstStyle/>
          <a:p>
            <a:fld id="{333AB66F-5192-FD41-BA0A-3F8556B2E251}" type="slidenum">
              <a:rPr lang="en-TH" smtClean="0"/>
              <a:t>18</a:t>
            </a:fld>
            <a:endParaRPr lang="en-TH"/>
          </a:p>
        </p:txBody>
      </p:sp>
      <p:pic>
        <p:nvPicPr>
          <p:cNvPr id="5" name="Picture 4">
            <a:extLst>
              <a:ext uri="{FF2B5EF4-FFF2-40B4-BE49-F238E27FC236}">
                <a16:creationId xmlns:a16="http://schemas.microsoft.com/office/drawing/2014/main" id="{01BB145B-5D76-BF41-9136-C6DEE4F152D9}"/>
              </a:ext>
            </a:extLst>
          </p:cNvPr>
          <p:cNvPicPr>
            <a:picLocks noChangeAspect="1"/>
          </p:cNvPicPr>
          <p:nvPr/>
        </p:nvPicPr>
        <p:blipFill>
          <a:blip r:embed="rId2"/>
          <a:stretch>
            <a:fillRect/>
          </a:stretch>
        </p:blipFill>
        <p:spPr>
          <a:xfrm>
            <a:off x="2712378" y="-1"/>
            <a:ext cx="7448764" cy="6721475"/>
          </a:xfrm>
          <a:prstGeom prst="rect">
            <a:avLst/>
          </a:prstGeom>
        </p:spPr>
      </p:pic>
    </p:spTree>
    <p:extLst>
      <p:ext uri="{BB962C8B-B14F-4D97-AF65-F5344CB8AC3E}">
        <p14:creationId xmlns:p14="http://schemas.microsoft.com/office/powerpoint/2010/main" val="427812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876358-222D-AE47-B1ED-70D804E53FA4}"/>
              </a:ext>
            </a:extLst>
          </p:cNvPr>
          <p:cNvSpPr>
            <a:spLocks noGrp="1"/>
          </p:cNvSpPr>
          <p:nvPr>
            <p:ph type="sldNum" sz="quarter" idx="12"/>
          </p:nvPr>
        </p:nvSpPr>
        <p:spPr/>
        <p:txBody>
          <a:bodyPr/>
          <a:lstStyle/>
          <a:p>
            <a:fld id="{333AB66F-5192-FD41-BA0A-3F8556B2E251}" type="slidenum">
              <a:rPr lang="en-TH" smtClean="0"/>
              <a:t>19</a:t>
            </a:fld>
            <a:endParaRPr lang="en-TH"/>
          </a:p>
        </p:txBody>
      </p:sp>
      <p:sp>
        <p:nvSpPr>
          <p:cNvPr id="4" name="TextBox 3">
            <a:extLst>
              <a:ext uri="{FF2B5EF4-FFF2-40B4-BE49-F238E27FC236}">
                <a16:creationId xmlns:a16="http://schemas.microsoft.com/office/drawing/2014/main" id="{0EF942FE-8091-0A44-BF35-22352171EC31}"/>
              </a:ext>
            </a:extLst>
          </p:cNvPr>
          <p:cNvSpPr txBox="1"/>
          <p:nvPr/>
        </p:nvSpPr>
        <p:spPr>
          <a:xfrm>
            <a:off x="2654993" y="928315"/>
            <a:ext cx="6882013" cy="5001369"/>
          </a:xfrm>
          <a:prstGeom prst="rect">
            <a:avLst/>
          </a:prstGeom>
          <a:noFill/>
        </p:spPr>
        <p:txBody>
          <a:bodyPr wrap="none" rtlCol="0">
            <a:spAutoFit/>
          </a:bodyPr>
          <a:lstStyle/>
          <a:p>
            <a:pPr algn="ctr"/>
            <a:r>
              <a:rPr lang="en-TH" sz="8000" b="1" dirty="0">
                <a:latin typeface="Product Sans" panose="020B0403030502040203" pitchFamily="34" charset="0"/>
              </a:rPr>
              <a:t>THANK YOU</a:t>
            </a:r>
          </a:p>
          <a:p>
            <a:pPr algn="ctr"/>
            <a:r>
              <a:rPr lang="en-TH" sz="23900" b="1" dirty="0">
                <a:latin typeface="Product Sans" panose="020B0403030502040203" pitchFamily="34" charset="0"/>
              </a:rPr>
              <a:t>Q&amp;A</a:t>
            </a:r>
          </a:p>
        </p:txBody>
      </p:sp>
    </p:spTree>
    <p:extLst>
      <p:ext uri="{BB962C8B-B14F-4D97-AF65-F5344CB8AC3E}">
        <p14:creationId xmlns:p14="http://schemas.microsoft.com/office/powerpoint/2010/main" val="329446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3331-4473-2C43-8697-88A509D05372}"/>
              </a:ext>
            </a:extLst>
          </p:cNvPr>
          <p:cNvSpPr>
            <a:spLocks noGrp="1"/>
          </p:cNvSpPr>
          <p:nvPr>
            <p:ph type="title"/>
          </p:nvPr>
        </p:nvSpPr>
        <p:spPr/>
        <p:txBody>
          <a:bodyPr/>
          <a:lstStyle/>
          <a:p>
            <a:r>
              <a:rPr lang="en-US" dirty="0"/>
              <a:t>Me						Advisor</a:t>
            </a:r>
            <a:endParaRPr lang="en-TH" dirty="0"/>
          </a:p>
        </p:txBody>
      </p:sp>
      <p:sp>
        <p:nvSpPr>
          <p:cNvPr id="3" name="Slide Number Placeholder 2">
            <a:extLst>
              <a:ext uri="{FF2B5EF4-FFF2-40B4-BE49-F238E27FC236}">
                <a16:creationId xmlns:a16="http://schemas.microsoft.com/office/drawing/2014/main" id="{0A41A19C-A198-7B40-A37F-0FB34099D97E}"/>
              </a:ext>
            </a:extLst>
          </p:cNvPr>
          <p:cNvSpPr>
            <a:spLocks noGrp="1"/>
          </p:cNvSpPr>
          <p:nvPr>
            <p:ph type="sldNum" sz="quarter" idx="4"/>
          </p:nvPr>
        </p:nvSpPr>
        <p:spPr/>
        <p:txBody>
          <a:bodyPr/>
          <a:lstStyle/>
          <a:p>
            <a:fld id="{333AB66F-5192-FD41-BA0A-3F8556B2E251}" type="slidenum">
              <a:rPr lang="en-TH" smtClean="0"/>
              <a:t>2</a:t>
            </a:fld>
            <a:endParaRPr lang="en-TH" dirty="0"/>
          </a:p>
        </p:txBody>
      </p:sp>
      <p:pic>
        <p:nvPicPr>
          <p:cNvPr id="4" name="Picture 3">
            <a:extLst>
              <a:ext uri="{FF2B5EF4-FFF2-40B4-BE49-F238E27FC236}">
                <a16:creationId xmlns:a16="http://schemas.microsoft.com/office/drawing/2014/main" id="{811E4CE2-B75D-CC41-A603-C51666A39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937" y="1130299"/>
            <a:ext cx="2746391" cy="27463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8DF4884-68D2-6C4F-AD70-E6D5FD450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672" y="1130298"/>
            <a:ext cx="2746391" cy="2746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2FBFA6-4AE7-2344-B0CF-4ABC36060A09}"/>
              </a:ext>
            </a:extLst>
          </p:cNvPr>
          <p:cNvSpPr/>
          <p:nvPr/>
        </p:nvSpPr>
        <p:spPr>
          <a:xfrm>
            <a:off x="308723" y="4048026"/>
            <a:ext cx="5783580" cy="2308324"/>
          </a:xfrm>
          <a:prstGeom prst="rect">
            <a:avLst/>
          </a:prstGeom>
        </p:spPr>
        <p:txBody>
          <a:bodyPr wrap="square">
            <a:spAutoFit/>
          </a:bodyPr>
          <a:lstStyle/>
          <a:p>
            <a:r>
              <a:rPr lang="en-US" dirty="0">
                <a:solidFill>
                  <a:srgbClr val="F4B400"/>
                </a:solidFill>
                <a:latin typeface="Cascadia Code" panose="020B0609020000020004" pitchFamily="49" charset="0"/>
                <a:cs typeface="Cascadia Code" panose="020B0609020000020004" pitchFamily="49" charset="0"/>
              </a:rPr>
              <a:t>Hello World !</a:t>
            </a:r>
            <a:endParaRPr lang="en-US" b="0" dirty="0">
              <a:solidFill>
                <a:srgbClr val="F4B400"/>
              </a:solidFill>
              <a:effectLst/>
              <a:latin typeface="Cascadia Code" panose="020B0609020000020004" pitchFamily="49" charset="0"/>
              <a:cs typeface="Cascadia Code" panose="020B0609020000020004" pitchFamily="49" charset="0"/>
            </a:endParaRPr>
          </a:p>
          <a:p>
            <a:br>
              <a:rPr lang="en-US" b="0" dirty="0">
                <a:effectLst/>
                <a:latin typeface="Cascadia Code" panose="020B0609020000020004" pitchFamily="49" charset="0"/>
                <a:cs typeface="Cascadia Code" panose="020B0609020000020004" pitchFamily="49" charset="0"/>
              </a:rPr>
            </a:br>
            <a:r>
              <a:rPr lang="en-US" dirty="0">
                <a:solidFill>
                  <a:srgbClr val="0F9D58"/>
                </a:solidFill>
                <a:latin typeface="Cascadia Code" panose="020B0609020000020004" pitchFamily="49" charset="0"/>
                <a:cs typeface="Cascadia Code" panose="020B0609020000020004" pitchFamily="49" charset="0"/>
              </a:rPr>
              <a:t>Hi I’m Waranthorn Chansawang</a:t>
            </a:r>
            <a:endParaRPr lang="en-US" b="0" dirty="0">
              <a:solidFill>
                <a:srgbClr val="0F9D58"/>
              </a:solidFill>
              <a:effectLst/>
              <a:latin typeface="Cascadia Code" panose="020B0609020000020004" pitchFamily="49" charset="0"/>
              <a:cs typeface="Cascadia Code" panose="020B0609020000020004" pitchFamily="49" charset="0"/>
            </a:endParaRPr>
          </a:p>
          <a:p>
            <a:br>
              <a:rPr lang="en-US" b="0" dirty="0">
                <a:effectLst/>
                <a:latin typeface="Cascadia Code" panose="020B0609020000020004" pitchFamily="49" charset="0"/>
                <a:cs typeface="Cascadia Code" panose="020B0609020000020004" pitchFamily="49" charset="0"/>
              </a:rPr>
            </a:br>
            <a:r>
              <a:rPr lang="en-US" dirty="0">
                <a:solidFill>
                  <a:srgbClr val="DB4437"/>
                </a:solidFill>
                <a:latin typeface="Cascadia Code" panose="020B0609020000020004" pitchFamily="49" charset="0"/>
                <a:cs typeface="Cascadia Code" panose="020B0609020000020004" pitchFamily="49" charset="0"/>
              </a:rPr>
              <a:t>Princess </a:t>
            </a:r>
            <a:r>
              <a:rPr lang="en-US" dirty="0" err="1">
                <a:solidFill>
                  <a:srgbClr val="DB4437"/>
                </a:solidFill>
                <a:latin typeface="Cascadia Code" panose="020B0609020000020004" pitchFamily="49" charset="0"/>
                <a:cs typeface="Cascadia Code" panose="020B0609020000020004" pitchFamily="49" charset="0"/>
              </a:rPr>
              <a:t>Chulabhorn</a:t>
            </a:r>
            <a:r>
              <a:rPr lang="en-US" dirty="0">
                <a:solidFill>
                  <a:srgbClr val="DB4437"/>
                </a:solidFill>
                <a:latin typeface="Cascadia Code" panose="020B0609020000020004" pitchFamily="49" charset="0"/>
                <a:cs typeface="Cascadia Code" panose="020B0609020000020004" pitchFamily="49" charset="0"/>
              </a:rPr>
              <a:t> Science High School Pathum Thani</a:t>
            </a:r>
            <a:endParaRPr lang="en-US" b="0" dirty="0">
              <a:solidFill>
                <a:srgbClr val="DB4437"/>
              </a:solidFill>
              <a:effectLst/>
              <a:latin typeface="Cascadia Code" panose="020B0609020000020004" pitchFamily="49" charset="0"/>
              <a:cs typeface="Cascadia Code" panose="020B0609020000020004" pitchFamily="49" charset="0"/>
            </a:endParaRPr>
          </a:p>
          <a:p>
            <a:br>
              <a:rPr lang="en-US" b="0" dirty="0">
                <a:effectLst/>
                <a:latin typeface="Cascadia Code" panose="020B0609020000020004" pitchFamily="49" charset="0"/>
                <a:cs typeface="Cascadia Code" panose="020B0609020000020004" pitchFamily="49" charset="0"/>
              </a:rPr>
            </a:br>
            <a:r>
              <a:rPr lang="en-US" b="0" dirty="0">
                <a:solidFill>
                  <a:srgbClr val="4285E0"/>
                </a:solidFill>
                <a:effectLst/>
                <a:latin typeface="Cascadia Code" panose="020B0609020000020004" pitchFamily="49" charset="0"/>
                <a:cs typeface="Cascadia Code" panose="020B0609020000020004" pitchFamily="49" charset="0"/>
              </a:rPr>
              <a:t>E-mail: </a:t>
            </a:r>
            <a:r>
              <a:rPr lang="en-US" dirty="0" err="1">
                <a:solidFill>
                  <a:srgbClr val="4285E0"/>
                </a:solidFill>
                <a:latin typeface="Cascadia Code" panose="020B0609020000020004" pitchFamily="49" charset="0"/>
                <a:cs typeface="Cascadia Code" panose="020B0609020000020004" pitchFamily="49" charset="0"/>
              </a:rPr>
              <a:t>waranthorn_c@outlook.com</a:t>
            </a:r>
            <a:endParaRPr lang="en-US" b="0" dirty="0">
              <a:solidFill>
                <a:srgbClr val="4285E0"/>
              </a:solidFill>
              <a:effectLst/>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E2E186ED-38A3-7D4B-BF95-15132AFC2FD3}"/>
              </a:ext>
            </a:extLst>
          </p:cNvPr>
          <p:cNvSpPr txBox="1"/>
          <p:nvPr/>
        </p:nvSpPr>
        <p:spPr>
          <a:xfrm>
            <a:off x="7174462" y="4602024"/>
            <a:ext cx="4708815" cy="1754326"/>
          </a:xfrm>
          <a:prstGeom prst="rect">
            <a:avLst/>
          </a:prstGeom>
          <a:noFill/>
        </p:spPr>
        <p:txBody>
          <a:bodyPr wrap="square" rtlCol="0">
            <a:spAutoFit/>
          </a:bodyPr>
          <a:lstStyle/>
          <a:p>
            <a:r>
              <a:rPr lang="en-US" dirty="0">
                <a:solidFill>
                  <a:srgbClr val="4285E0"/>
                </a:solidFill>
                <a:latin typeface="Cascadia Code" panose="020B0609020000020004" pitchFamily="49" charset="0"/>
                <a:cs typeface="Cascadia Code" panose="020B0609020000020004" pitchFamily="49" charset="0"/>
              </a:rPr>
              <a:t>Asst. Prof. Dr. </a:t>
            </a:r>
            <a:r>
              <a:rPr lang="en-US" dirty="0" err="1">
                <a:solidFill>
                  <a:srgbClr val="4285E0"/>
                </a:solidFill>
                <a:latin typeface="Cascadia Code" panose="020B0609020000020004" pitchFamily="49" charset="0"/>
                <a:cs typeface="Cascadia Code" panose="020B0609020000020004" pitchFamily="49" charset="0"/>
              </a:rPr>
              <a:t>Wasit</a:t>
            </a:r>
            <a:r>
              <a:rPr lang="en-US" dirty="0">
                <a:solidFill>
                  <a:srgbClr val="4285E0"/>
                </a:solidFill>
                <a:latin typeface="Cascadia Code" panose="020B0609020000020004" pitchFamily="49" charset="0"/>
                <a:cs typeface="Cascadia Code" panose="020B0609020000020004" pitchFamily="49" charset="0"/>
              </a:rPr>
              <a:t> </a:t>
            </a:r>
            <a:r>
              <a:rPr lang="en-US" dirty="0" err="1">
                <a:solidFill>
                  <a:srgbClr val="4285E0"/>
                </a:solidFill>
                <a:latin typeface="Cascadia Code" panose="020B0609020000020004" pitchFamily="49" charset="0"/>
                <a:cs typeface="Cascadia Code" panose="020B0609020000020004" pitchFamily="49" charset="0"/>
              </a:rPr>
              <a:t>Limprasert</a:t>
            </a:r>
            <a:endParaRPr lang="en-US" dirty="0">
              <a:solidFill>
                <a:srgbClr val="4285E0"/>
              </a:solidFill>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b="0" dirty="0">
                <a:solidFill>
                  <a:srgbClr val="DB4437"/>
                </a:solidFill>
                <a:effectLst/>
                <a:latin typeface="Cascadia Code" panose="020B0609020000020004" pitchFamily="49" charset="0"/>
                <a:cs typeface="Cascadia Code" panose="020B0609020000020004" pitchFamily="49" charset="0"/>
              </a:rPr>
              <a:t>Computer Science, Thammasat University</a:t>
            </a:r>
          </a:p>
          <a:p>
            <a:endParaRPr lang="en-US" b="0" dirty="0">
              <a:effectLst/>
              <a:latin typeface="Cascadia Code" panose="020B0609020000020004" pitchFamily="49" charset="0"/>
              <a:cs typeface="Cascadia Code" panose="020B0609020000020004" pitchFamily="49" charset="0"/>
            </a:endParaRPr>
          </a:p>
          <a:p>
            <a:r>
              <a:rPr lang="en-US" dirty="0">
                <a:solidFill>
                  <a:srgbClr val="0F9D58"/>
                </a:solidFill>
                <a:latin typeface="Cascadia Code" panose="020B0609020000020004" pitchFamily="49" charset="0"/>
                <a:cs typeface="Cascadia Code" panose="020B0609020000020004" pitchFamily="49" charset="0"/>
              </a:rPr>
              <a:t>E-mail: </a:t>
            </a:r>
            <a:r>
              <a:rPr lang="en-US" dirty="0" err="1">
                <a:solidFill>
                  <a:srgbClr val="0F9D58"/>
                </a:solidFill>
                <a:latin typeface="Cascadia Code" panose="020B0609020000020004" pitchFamily="49" charset="0"/>
                <a:cs typeface="Cascadia Code" panose="020B0609020000020004" pitchFamily="49" charset="0"/>
              </a:rPr>
              <a:t>wasit_l@sci.tu.ac.th</a:t>
            </a:r>
            <a:endParaRPr lang="en-US" b="0" dirty="0">
              <a:solidFill>
                <a:srgbClr val="0F9D58"/>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5399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319FC-D4A5-DF4C-8225-CD8A8FB58710}"/>
              </a:ext>
            </a:extLst>
          </p:cNvPr>
          <p:cNvSpPr>
            <a:spLocks noGrp="1"/>
          </p:cNvSpPr>
          <p:nvPr>
            <p:ph type="title"/>
          </p:nvPr>
        </p:nvSpPr>
        <p:spPr/>
        <p:txBody>
          <a:bodyPr/>
          <a:lstStyle/>
          <a:p>
            <a:r>
              <a:rPr lang="en-TH" dirty="0"/>
              <a:t>Introduction</a:t>
            </a:r>
          </a:p>
        </p:txBody>
      </p:sp>
      <p:grpSp>
        <p:nvGrpSpPr>
          <p:cNvPr id="5" name="Group 4">
            <a:extLst>
              <a:ext uri="{FF2B5EF4-FFF2-40B4-BE49-F238E27FC236}">
                <a16:creationId xmlns:a16="http://schemas.microsoft.com/office/drawing/2014/main" id="{12FDCE2C-E086-4745-A6A1-B8813DD8F11A}"/>
              </a:ext>
            </a:extLst>
          </p:cNvPr>
          <p:cNvGrpSpPr/>
          <p:nvPr/>
        </p:nvGrpSpPr>
        <p:grpSpPr>
          <a:xfrm>
            <a:off x="783858" y="1612010"/>
            <a:ext cx="3927842" cy="1924233"/>
            <a:chOff x="783858" y="1143332"/>
            <a:chExt cx="4884532" cy="2392911"/>
          </a:xfrm>
        </p:grpSpPr>
        <p:pic>
          <p:nvPicPr>
            <p:cNvPr id="6" name="Picture 2">
              <a:extLst>
                <a:ext uri="{FF2B5EF4-FFF2-40B4-BE49-F238E27FC236}">
                  <a16:creationId xmlns:a16="http://schemas.microsoft.com/office/drawing/2014/main" id="{1A2C4233-7533-204A-B072-947BDB1B2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8" y="1143332"/>
              <a:ext cx="2392911" cy="2392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2E91B3D8-00A8-3343-8627-A903459E0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824" y="1152854"/>
              <a:ext cx="2067566" cy="2067566"/>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F88AF929-B0B0-3541-8E96-11FF88857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28" y="3913984"/>
            <a:ext cx="2253129" cy="22531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ABC4AC3C-16FE-CD4F-8179-CEAAB5B7BDFE}"/>
              </a:ext>
            </a:extLst>
          </p:cNvPr>
          <p:cNvGrpSpPr/>
          <p:nvPr/>
        </p:nvGrpSpPr>
        <p:grpSpPr>
          <a:xfrm>
            <a:off x="2802814" y="4261508"/>
            <a:ext cx="2744699" cy="1825812"/>
            <a:chOff x="2802814" y="4261508"/>
            <a:chExt cx="2744699" cy="1825812"/>
          </a:xfrm>
        </p:grpSpPr>
        <p:pic>
          <p:nvPicPr>
            <p:cNvPr id="10" name="Picture 4">
              <a:extLst>
                <a:ext uri="{FF2B5EF4-FFF2-40B4-BE49-F238E27FC236}">
                  <a16:creationId xmlns:a16="http://schemas.microsoft.com/office/drawing/2014/main" id="{1B5A981D-8F10-BA4A-B0E0-F750BF8FA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701" y="4261508"/>
              <a:ext cx="1825812" cy="1825812"/>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F486739A-29FD-2342-8A14-42A8B3A06B73}"/>
                </a:ext>
              </a:extLst>
            </p:cNvPr>
            <p:cNvSpPr/>
            <p:nvPr/>
          </p:nvSpPr>
          <p:spPr>
            <a:xfrm>
              <a:off x="2802814" y="4858610"/>
              <a:ext cx="792268" cy="363875"/>
            </a:xfrm>
            <a:prstGeom prst="rightArrow">
              <a:avLst/>
            </a:prstGeom>
            <a:solidFill>
              <a:srgbClr val="3CB4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grpSp>
      <p:grpSp>
        <p:nvGrpSpPr>
          <p:cNvPr id="12" name="Group 11">
            <a:extLst>
              <a:ext uri="{FF2B5EF4-FFF2-40B4-BE49-F238E27FC236}">
                <a16:creationId xmlns:a16="http://schemas.microsoft.com/office/drawing/2014/main" id="{C7A081BB-814E-3D47-8DA8-B7EC46D8364C}"/>
              </a:ext>
            </a:extLst>
          </p:cNvPr>
          <p:cNvGrpSpPr/>
          <p:nvPr/>
        </p:nvGrpSpPr>
        <p:grpSpPr>
          <a:xfrm>
            <a:off x="6752320" y="141800"/>
            <a:ext cx="3893790" cy="1452871"/>
            <a:chOff x="6752320" y="245163"/>
            <a:chExt cx="3893790" cy="1452871"/>
          </a:xfrm>
        </p:grpSpPr>
        <p:sp>
          <p:nvSpPr>
            <p:cNvPr id="13" name="TextBox 12">
              <a:extLst>
                <a:ext uri="{FF2B5EF4-FFF2-40B4-BE49-F238E27FC236}">
                  <a16:creationId xmlns:a16="http://schemas.microsoft.com/office/drawing/2014/main" id="{1353276D-420D-6F4C-A7B5-2C1AC4F064C8}"/>
                </a:ext>
              </a:extLst>
            </p:cNvPr>
            <p:cNvSpPr txBox="1"/>
            <p:nvPr/>
          </p:nvSpPr>
          <p:spPr>
            <a:xfrm>
              <a:off x="8220125" y="245163"/>
              <a:ext cx="1544012" cy="584775"/>
            </a:xfrm>
            <a:prstGeom prst="rect">
              <a:avLst/>
            </a:prstGeom>
            <a:noFill/>
          </p:spPr>
          <p:txBody>
            <a:bodyPr wrap="none" rtlCol="0">
              <a:spAutoFit/>
            </a:bodyPr>
            <a:lstStyle/>
            <a:p>
              <a:r>
                <a:rPr lang="en-TH" sz="3200" b="1" dirty="0">
                  <a:latin typeface="Product Sans" panose="020B0403030502040203" pitchFamily="34" charset="0"/>
                  <a:cs typeface="Cascadia Code" panose="020B0609020000020004" pitchFamily="49" charset="0"/>
                </a:rPr>
                <a:t>Allergy</a:t>
              </a:r>
            </a:p>
          </p:txBody>
        </p:sp>
        <p:sp>
          <p:nvSpPr>
            <p:cNvPr id="14" name="TextBox 13">
              <a:extLst>
                <a:ext uri="{FF2B5EF4-FFF2-40B4-BE49-F238E27FC236}">
                  <a16:creationId xmlns:a16="http://schemas.microsoft.com/office/drawing/2014/main" id="{CDEF53C0-A5CD-BC42-AA24-287745B6D195}"/>
                </a:ext>
              </a:extLst>
            </p:cNvPr>
            <p:cNvSpPr txBox="1"/>
            <p:nvPr/>
          </p:nvSpPr>
          <p:spPr>
            <a:xfrm>
              <a:off x="6752320" y="636876"/>
              <a:ext cx="1707519"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Children</a:t>
              </a:r>
            </a:p>
          </p:txBody>
        </p:sp>
        <p:sp>
          <p:nvSpPr>
            <p:cNvPr id="15" name="TextBox 14">
              <a:extLst>
                <a:ext uri="{FF2B5EF4-FFF2-40B4-BE49-F238E27FC236}">
                  <a16:creationId xmlns:a16="http://schemas.microsoft.com/office/drawing/2014/main" id="{67503ACA-9025-0645-9339-9BBCED633C73}"/>
                </a:ext>
              </a:extLst>
            </p:cNvPr>
            <p:cNvSpPr txBox="1"/>
            <p:nvPr/>
          </p:nvSpPr>
          <p:spPr>
            <a:xfrm>
              <a:off x="7114850" y="1113259"/>
              <a:ext cx="1146468"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Adult</a:t>
              </a:r>
            </a:p>
          </p:txBody>
        </p:sp>
        <p:sp>
          <p:nvSpPr>
            <p:cNvPr id="16" name="TextBox 15">
              <a:extLst>
                <a:ext uri="{FF2B5EF4-FFF2-40B4-BE49-F238E27FC236}">
                  <a16:creationId xmlns:a16="http://schemas.microsoft.com/office/drawing/2014/main" id="{F037350C-4283-D044-81BF-4D513040E295}"/>
                </a:ext>
              </a:extLst>
            </p:cNvPr>
            <p:cNvSpPr txBox="1"/>
            <p:nvPr/>
          </p:nvSpPr>
          <p:spPr>
            <a:xfrm>
              <a:off x="9653531" y="646908"/>
              <a:ext cx="958917"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38%</a:t>
              </a:r>
            </a:p>
          </p:txBody>
        </p:sp>
        <p:sp>
          <p:nvSpPr>
            <p:cNvPr id="17" name="TextBox 16">
              <a:extLst>
                <a:ext uri="{FF2B5EF4-FFF2-40B4-BE49-F238E27FC236}">
                  <a16:creationId xmlns:a16="http://schemas.microsoft.com/office/drawing/2014/main" id="{7EC4BC69-AE13-7F45-98E9-811EBE483D8F}"/>
                </a:ext>
              </a:extLst>
            </p:cNvPr>
            <p:cNvSpPr txBox="1"/>
            <p:nvPr/>
          </p:nvSpPr>
          <p:spPr>
            <a:xfrm>
              <a:off x="9653531" y="1108795"/>
              <a:ext cx="992579"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20%</a:t>
              </a:r>
            </a:p>
          </p:txBody>
        </p:sp>
      </p:grpSp>
      <p:grpSp>
        <p:nvGrpSpPr>
          <p:cNvPr id="18" name="Group 17">
            <a:extLst>
              <a:ext uri="{FF2B5EF4-FFF2-40B4-BE49-F238E27FC236}">
                <a16:creationId xmlns:a16="http://schemas.microsoft.com/office/drawing/2014/main" id="{30BC0D30-78A5-AF42-B7CB-A37CD79C233B}"/>
              </a:ext>
            </a:extLst>
          </p:cNvPr>
          <p:cNvGrpSpPr/>
          <p:nvPr/>
        </p:nvGrpSpPr>
        <p:grpSpPr>
          <a:xfrm>
            <a:off x="6809322" y="1708810"/>
            <a:ext cx="4433106" cy="1536079"/>
            <a:chOff x="6809322" y="1740614"/>
            <a:chExt cx="4433106" cy="1536079"/>
          </a:xfrm>
        </p:grpSpPr>
        <p:sp>
          <p:nvSpPr>
            <p:cNvPr id="19" name="TextBox 18">
              <a:extLst>
                <a:ext uri="{FF2B5EF4-FFF2-40B4-BE49-F238E27FC236}">
                  <a16:creationId xmlns:a16="http://schemas.microsoft.com/office/drawing/2014/main" id="{F9914A27-B0C0-9D47-819B-8A3985C96B34}"/>
                </a:ext>
              </a:extLst>
            </p:cNvPr>
            <p:cNvSpPr txBox="1"/>
            <p:nvPr/>
          </p:nvSpPr>
          <p:spPr>
            <a:xfrm>
              <a:off x="7316031" y="1740614"/>
              <a:ext cx="3448380" cy="584775"/>
            </a:xfrm>
            <a:prstGeom prst="rect">
              <a:avLst/>
            </a:prstGeom>
            <a:noFill/>
          </p:spPr>
          <p:txBody>
            <a:bodyPr wrap="none" rtlCol="0">
              <a:spAutoFit/>
            </a:bodyPr>
            <a:lstStyle/>
            <a:p>
              <a:r>
                <a:rPr lang="en-TH" sz="3200" b="1" dirty="0">
                  <a:latin typeface="Product Sans" panose="020B0403030502040203" pitchFamily="34" charset="0"/>
                  <a:cs typeface="Cascadia Code" panose="020B0609020000020004" pitchFamily="49" charset="0"/>
                </a:rPr>
                <a:t>Atopic Dermatits</a:t>
              </a:r>
            </a:p>
          </p:txBody>
        </p:sp>
        <p:sp>
          <p:nvSpPr>
            <p:cNvPr id="20" name="TextBox 19">
              <a:extLst>
                <a:ext uri="{FF2B5EF4-FFF2-40B4-BE49-F238E27FC236}">
                  <a16:creationId xmlns:a16="http://schemas.microsoft.com/office/drawing/2014/main" id="{3A58E115-D680-5346-8D29-5D4B22CC7A85}"/>
                </a:ext>
              </a:extLst>
            </p:cNvPr>
            <p:cNvSpPr txBox="1"/>
            <p:nvPr/>
          </p:nvSpPr>
          <p:spPr>
            <a:xfrm>
              <a:off x="9653531" y="2253457"/>
              <a:ext cx="1588897"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10-20%</a:t>
              </a:r>
            </a:p>
          </p:txBody>
        </p:sp>
        <p:sp>
          <p:nvSpPr>
            <p:cNvPr id="21" name="TextBox 20">
              <a:extLst>
                <a:ext uri="{FF2B5EF4-FFF2-40B4-BE49-F238E27FC236}">
                  <a16:creationId xmlns:a16="http://schemas.microsoft.com/office/drawing/2014/main" id="{4C10BE9F-F369-0D42-804B-E7DF196276F5}"/>
                </a:ext>
              </a:extLst>
            </p:cNvPr>
            <p:cNvSpPr txBox="1"/>
            <p:nvPr/>
          </p:nvSpPr>
          <p:spPr>
            <a:xfrm>
              <a:off x="9653531" y="2687719"/>
              <a:ext cx="1071127"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1-3%</a:t>
              </a:r>
            </a:p>
          </p:txBody>
        </p:sp>
        <p:sp>
          <p:nvSpPr>
            <p:cNvPr id="22" name="TextBox 21">
              <a:extLst>
                <a:ext uri="{FF2B5EF4-FFF2-40B4-BE49-F238E27FC236}">
                  <a16:creationId xmlns:a16="http://schemas.microsoft.com/office/drawing/2014/main" id="{17D192E9-F29C-E448-9C2B-2BAD14EE7D15}"/>
                </a:ext>
              </a:extLst>
            </p:cNvPr>
            <p:cNvSpPr txBox="1"/>
            <p:nvPr/>
          </p:nvSpPr>
          <p:spPr>
            <a:xfrm>
              <a:off x="6809322" y="2163405"/>
              <a:ext cx="1707519"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Children</a:t>
              </a:r>
            </a:p>
          </p:txBody>
        </p:sp>
        <p:sp>
          <p:nvSpPr>
            <p:cNvPr id="23" name="TextBox 22">
              <a:extLst>
                <a:ext uri="{FF2B5EF4-FFF2-40B4-BE49-F238E27FC236}">
                  <a16:creationId xmlns:a16="http://schemas.microsoft.com/office/drawing/2014/main" id="{CA04FF9F-9ED5-5942-8CCD-E668541F30A5}"/>
                </a:ext>
              </a:extLst>
            </p:cNvPr>
            <p:cNvSpPr txBox="1"/>
            <p:nvPr/>
          </p:nvSpPr>
          <p:spPr>
            <a:xfrm>
              <a:off x="7161910" y="2691918"/>
              <a:ext cx="1146468" cy="584775"/>
            </a:xfrm>
            <a:prstGeom prst="rect">
              <a:avLst/>
            </a:prstGeom>
            <a:noFill/>
          </p:spPr>
          <p:txBody>
            <a:bodyPr wrap="none" rtlCol="0">
              <a:spAutoFit/>
            </a:bodyPr>
            <a:lstStyle/>
            <a:p>
              <a:r>
                <a:rPr lang="en-TH" sz="3200" dirty="0">
                  <a:latin typeface="Product Sans" panose="020B0403030502040203" pitchFamily="34" charset="0"/>
                  <a:cs typeface="Cascadia Code" panose="020B0609020000020004" pitchFamily="49" charset="0"/>
                </a:rPr>
                <a:t>Adult</a:t>
              </a:r>
            </a:p>
          </p:txBody>
        </p:sp>
      </p:grpSp>
      <p:pic>
        <p:nvPicPr>
          <p:cNvPr id="24" name="Picture 6">
            <a:extLst>
              <a:ext uri="{FF2B5EF4-FFF2-40B4-BE49-F238E27FC236}">
                <a16:creationId xmlns:a16="http://schemas.microsoft.com/office/drawing/2014/main" id="{D3E8AD9A-303F-E542-A657-71FFCF75D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2428" y="2851462"/>
            <a:ext cx="618920" cy="53657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F8EF05-DE63-D942-8C64-0AF7E442F9F8}"/>
              </a:ext>
            </a:extLst>
          </p:cNvPr>
          <p:cNvGrpSpPr/>
          <p:nvPr/>
        </p:nvGrpSpPr>
        <p:grpSpPr>
          <a:xfrm>
            <a:off x="7032845" y="3670336"/>
            <a:ext cx="3613265" cy="2740422"/>
            <a:chOff x="7032845" y="3429000"/>
            <a:chExt cx="3613265" cy="2740422"/>
          </a:xfrm>
        </p:grpSpPr>
        <p:pic>
          <p:nvPicPr>
            <p:cNvPr id="26" name="Picture 2">
              <a:extLst>
                <a:ext uri="{FF2B5EF4-FFF2-40B4-BE49-F238E27FC236}">
                  <a16:creationId xmlns:a16="http://schemas.microsoft.com/office/drawing/2014/main" id="{A465D074-E056-CD46-A61A-0FF26334F1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45" y="4289956"/>
              <a:ext cx="1146468" cy="114646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AEDFE2A-09AA-E944-9D58-62B4FF76FDFA}"/>
                </a:ext>
              </a:extLst>
            </p:cNvPr>
            <p:cNvGrpSpPr/>
            <p:nvPr/>
          </p:nvGrpSpPr>
          <p:grpSpPr>
            <a:xfrm>
              <a:off x="7548234" y="3429000"/>
              <a:ext cx="3097876" cy="2740422"/>
              <a:chOff x="7309164" y="3500295"/>
              <a:chExt cx="3721061" cy="3291700"/>
            </a:xfrm>
          </p:grpSpPr>
          <p:pic>
            <p:nvPicPr>
              <p:cNvPr id="28" name="Picture 4">
                <a:extLst>
                  <a:ext uri="{FF2B5EF4-FFF2-40B4-BE49-F238E27FC236}">
                    <a16:creationId xmlns:a16="http://schemas.microsoft.com/office/drawing/2014/main" id="{7EC22B60-3BD9-B444-9C2C-7528367503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874" y="3500295"/>
                <a:ext cx="1409351" cy="14093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a:extLst>
                  <a:ext uri="{FF2B5EF4-FFF2-40B4-BE49-F238E27FC236}">
                    <a16:creationId xmlns:a16="http://schemas.microsoft.com/office/drawing/2014/main" id="{CBCBA197-CED1-8447-A6A5-FE2089F1DD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0875" y="5382645"/>
                <a:ext cx="1409350" cy="1409350"/>
              </a:xfrm>
              <a:prstGeom prst="rect">
                <a:avLst/>
              </a:prstGeom>
              <a:noFill/>
              <a:extLst>
                <a:ext uri="{909E8E84-426E-40DD-AFC4-6F175D3DCCD1}">
                  <a14:hiddenFill xmlns:a14="http://schemas.microsoft.com/office/drawing/2010/main">
                    <a:solidFill>
                      <a:srgbClr val="FFFFFF"/>
                    </a:solidFill>
                  </a14:hiddenFill>
                </a:ext>
              </a:extLst>
            </p:spPr>
          </p:pic>
          <p:sp>
            <p:nvSpPr>
              <p:cNvPr id="30" name="Bent Arrow 29">
                <a:extLst>
                  <a:ext uri="{FF2B5EF4-FFF2-40B4-BE49-F238E27FC236}">
                    <a16:creationId xmlns:a16="http://schemas.microsoft.com/office/drawing/2014/main" id="{0C284FB7-15DD-6F4F-9F83-85E0B8DFED0A}"/>
                  </a:ext>
                </a:extLst>
              </p:cNvPr>
              <p:cNvSpPr/>
              <p:nvPr/>
            </p:nvSpPr>
            <p:spPr>
              <a:xfrm>
                <a:off x="7309165" y="3728852"/>
                <a:ext cx="2311709" cy="620746"/>
              </a:xfrm>
              <a:prstGeom prst="bentArrow">
                <a:avLst/>
              </a:prstGeom>
              <a:solidFill>
                <a:srgbClr val="3CB4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31" name="Bent Arrow 30">
                <a:extLst>
                  <a:ext uri="{FF2B5EF4-FFF2-40B4-BE49-F238E27FC236}">
                    <a16:creationId xmlns:a16="http://schemas.microsoft.com/office/drawing/2014/main" id="{82BE6F17-034C-C24D-B498-1F83C1B329BF}"/>
                  </a:ext>
                </a:extLst>
              </p:cNvPr>
              <p:cNvSpPr/>
              <p:nvPr/>
            </p:nvSpPr>
            <p:spPr>
              <a:xfrm flipV="1">
                <a:off x="7309164" y="5887628"/>
                <a:ext cx="2311709" cy="620746"/>
              </a:xfrm>
              <a:prstGeom prst="bentArrow">
                <a:avLst/>
              </a:prstGeom>
              <a:solidFill>
                <a:srgbClr val="3CB4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solidFill>
                    <a:schemeClr val="tx1"/>
                  </a:solidFill>
                </a:endParaRPr>
              </a:p>
            </p:txBody>
          </p:sp>
        </p:grpSp>
      </p:grpSp>
      <p:sp>
        <p:nvSpPr>
          <p:cNvPr id="32" name="Slide Number Placeholder 29">
            <a:extLst>
              <a:ext uri="{FF2B5EF4-FFF2-40B4-BE49-F238E27FC236}">
                <a16:creationId xmlns:a16="http://schemas.microsoft.com/office/drawing/2014/main" id="{871443D3-3747-0B43-841A-90C3B81C58E2}"/>
              </a:ext>
            </a:extLst>
          </p:cNvPr>
          <p:cNvSpPr txBox="1">
            <a:spLocks/>
          </p:cNvSpPr>
          <p:nvPr/>
        </p:nvSpPr>
        <p:spPr>
          <a:xfrm>
            <a:off x="9448800" y="6188331"/>
            <a:ext cx="2743200" cy="365125"/>
          </a:xfrm>
          <a:prstGeom prst="rect">
            <a:avLst/>
          </a:prstGeom>
        </p:spPr>
        <p:txBody>
          <a:bodyPr vert="horz" lIns="91440" tIns="45720" rIns="91440" bIns="45720" rtlCol="0" anchor="ctr"/>
          <a:lstStyle>
            <a:defPPr>
              <a:defRPr lang="en-TH"/>
            </a:defPPr>
            <a:lvl1pPr marL="0" algn="r" defTabSz="914400" rtl="0" eaLnBrk="1" latinLnBrk="0" hangingPunct="1">
              <a:defRPr sz="1200" kern="1200">
                <a:solidFill>
                  <a:schemeClr val="tx1">
                    <a:tint val="75000"/>
                  </a:schemeClr>
                </a:solidFill>
                <a:latin typeface="Product Sans" panose="020B040303050204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AB66F-5192-FD41-BA0A-3F8556B2E251}" type="slidenum">
              <a:rPr lang="en-TH" sz="1600" smtClean="0"/>
              <a:pPr/>
              <a:t>3</a:t>
            </a:fld>
            <a:endParaRPr lang="en-TH" sz="1600"/>
          </a:p>
        </p:txBody>
      </p:sp>
    </p:spTree>
    <p:extLst>
      <p:ext uri="{BB962C8B-B14F-4D97-AF65-F5344CB8AC3E}">
        <p14:creationId xmlns:p14="http://schemas.microsoft.com/office/powerpoint/2010/main" val="327691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8C42-C5CA-764C-AD59-F68C4D0109C3}"/>
              </a:ext>
            </a:extLst>
          </p:cNvPr>
          <p:cNvSpPr>
            <a:spLocks noGrp="1"/>
          </p:cNvSpPr>
          <p:nvPr>
            <p:ph type="title"/>
          </p:nvPr>
        </p:nvSpPr>
        <p:spPr/>
        <p:txBody>
          <a:bodyPr/>
          <a:lstStyle/>
          <a:p>
            <a:r>
              <a:rPr lang="en-TH" dirty="0"/>
              <a:t>Objective</a:t>
            </a:r>
          </a:p>
        </p:txBody>
      </p:sp>
      <p:sp>
        <p:nvSpPr>
          <p:cNvPr id="3" name="Content Placeholder 2">
            <a:extLst>
              <a:ext uri="{FF2B5EF4-FFF2-40B4-BE49-F238E27FC236}">
                <a16:creationId xmlns:a16="http://schemas.microsoft.com/office/drawing/2014/main" id="{97554AD9-3C8D-6A45-9312-2549709601F6}"/>
              </a:ext>
            </a:extLst>
          </p:cNvPr>
          <p:cNvSpPr>
            <a:spLocks noGrp="1"/>
          </p:cNvSpPr>
          <p:nvPr>
            <p:ph idx="1"/>
          </p:nvPr>
        </p:nvSpPr>
        <p:spPr/>
        <p:txBody>
          <a:bodyPr/>
          <a:lstStyle/>
          <a:p>
            <a:r>
              <a:rPr lang="en-US" dirty="0"/>
              <a:t>To study the use of machine learning to develop models for skin disease classification </a:t>
            </a:r>
          </a:p>
          <a:p>
            <a:r>
              <a:rPr lang="en-US" dirty="0"/>
              <a:t>To study the results of the analysis, characterization and classification of different skin diseases </a:t>
            </a:r>
          </a:p>
          <a:p>
            <a:r>
              <a:rPr lang="en-US" dirty="0"/>
              <a:t>To study the effects of comparing the use of different machine learning models on the classification of skin diseases </a:t>
            </a:r>
          </a:p>
          <a:p>
            <a:endParaRPr lang="en-TH" dirty="0"/>
          </a:p>
        </p:txBody>
      </p:sp>
      <p:sp>
        <p:nvSpPr>
          <p:cNvPr id="4" name="Slide Number Placeholder 3">
            <a:extLst>
              <a:ext uri="{FF2B5EF4-FFF2-40B4-BE49-F238E27FC236}">
                <a16:creationId xmlns:a16="http://schemas.microsoft.com/office/drawing/2014/main" id="{5A7FA43B-725F-AB4D-8354-5C2F7470C1A3}"/>
              </a:ext>
            </a:extLst>
          </p:cNvPr>
          <p:cNvSpPr>
            <a:spLocks noGrp="1"/>
          </p:cNvSpPr>
          <p:nvPr>
            <p:ph type="sldNum" sz="quarter" idx="12"/>
          </p:nvPr>
        </p:nvSpPr>
        <p:spPr/>
        <p:txBody>
          <a:bodyPr/>
          <a:lstStyle/>
          <a:p>
            <a:fld id="{333AB66F-5192-FD41-BA0A-3F8556B2E251}" type="slidenum">
              <a:rPr lang="en-TH" smtClean="0"/>
              <a:t>4</a:t>
            </a:fld>
            <a:endParaRPr lang="en-TH"/>
          </a:p>
        </p:txBody>
      </p:sp>
    </p:spTree>
    <p:extLst>
      <p:ext uri="{BB962C8B-B14F-4D97-AF65-F5344CB8AC3E}">
        <p14:creationId xmlns:p14="http://schemas.microsoft.com/office/powerpoint/2010/main" val="413132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2646-FB9F-8743-903B-4715F662DA54}"/>
              </a:ext>
            </a:extLst>
          </p:cNvPr>
          <p:cNvSpPr>
            <a:spLocks noGrp="1"/>
          </p:cNvSpPr>
          <p:nvPr>
            <p:ph type="title"/>
          </p:nvPr>
        </p:nvSpPr>
        <p:spPr/>
        <p:txBody>
          <a:bodyPr/>
          <a:lstStyle/>
          <a:p>
            <a:r>
              <a:rPr lang="en-TH" dirty="0"/>
              <a:t>Dataset</a:t>
            </a:r>
          </a:p>
        </p:txBody>
      </p:sp>
      <p:sp>
        <p:nvSpPr>
          <p:cNvPr id="4" name="Slide Number Placeholder 3">
            <a:extLst>
              <a:ext uri="{FF2B5EF4-FFF2-40B4-BE49-F238E27FC236}">
                <a16:creationId xmlns:a16="http://schemas.microsoft.com/office/drawing/2014/main" id="{2ABA4A64-DB51-2147-9E7B-A0E2377D677F}"/>
              </a:ext>
            </a:extLst>
          </p:cNvPr>
          <p:cNvSpPr>
            <a:spLocks noGrp="1"/>
          </p:cNvSpPr>
          <p:nvPr>
            <p:ph type="sldNum" sz="quarter" idx="12"/>
          </p:nvPr>
        </p:nvSpPr>
        <p:spPr/>
        <p:txBody>
          <a:bodyPr/>
          <a:lstStyle/>
          <a:p>
            <a:fld id="{333AB66F-5192-FD41-BA0A-3F8556B2E251}" type="slidenum">
              <a:rPr lang="en-TH" smtClean="0"/>
              <a:t>5</a:t>
            </a:fld>
            <a:endParaRPr lang="en-TH"/>
          </a:p>
        </p:txBody>
      </p:sp>
      <p:pic>
        <p:nvPicPr>
          <p:cNvPr id="5" name="Picture 2">
            <a:extLst>
              <a:ext uri="{FF2B5EF4-FFF2-40B4-BE49-F238E27FC236}">
                <a16:creationId xmlns:a16="http://schemas.microsoft.com/office/drawing/2014/main" id="{A9FD1653-858C-2A43-9C3F-E95019FB3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480" y="2299541"/>
            <a:ext cx="2282997" cy="2282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90D8307-215D-8C4B-B1DD-3B1B09C6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859" y="2616442"/>
            <a:ext cx="4748953" cy="7996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0482AB38-5513-BE49-943D-9148E7E7E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800" y="3601025"/>
            <a:ext cx="2974084" cy="12643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32EFC7D1-6CDB-1A4A-9A9C-614B84CAE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1895" y="5064424"/>
            <a:ext cx="3272589" cy="12712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86AF7D-54CB-B94A-B6E5-A7183F3F3968}"/>
              </a:ext>
            </a:extLst>
          </p:cNvPr>
          <p:cNvSpPr txBox="1"/>
          <p:nvPr/>
        </p:nvSpPr>
        <p:spPr>
          <a:xfrm>
            <a:off x="838200" y="1690688"/>
            <a:ext cx="10447346" cy="584775"/>
          </a:xfrm>
          <a:prstGeom prst="rect">
            <a:avLst/>
          </a:prstGeom>
          <a:noFill/>
        </p:spPr>
        <p:txBody>
          <a:bodyPr wrap="square" rtlCol="0">
            <a:spAutoFit/>
          </a:bodyPr>
          <a:lstStyle/>
          <a:p>
            <a:r>
              <a:rPr lang="en-US" sz="3200" dirty="0">
                <a:latin typeface="Product Sans" panose="020B0403030502040203" pitchFamily="34" charset="0"/>
              </a:rPr>
              <a:t>HAM10000							PJ61403</a:t>
            </a:r>
            <a:endParaRPr lang="en-TH" sz="3200" dirty="0">
              <a:latin typeface="Product Sans" panose="020B0403030502040203" pitchFamily="34" charset="0"/>
            </a:endParaRPr>
          </a:p>
        </p:txBody>
      </p:sp>
      <p:pic>
        <p:nvPicPr>
          <p:cNvPr id="10" name="Picture 2">
            <a:extLst>
              <a:ext uri="{FF2B5EF4-FFF2-40B4-BE49-F238E27FC236}">
                <a16:creationId xmlns:a16="http://schemas.microsoft.com/office/drawing/2014/main" id="{FD52D402-7CA9-084E-89F2-AED6761E9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477" y="5063880"/>
            <a:ext cx="130715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ell phone&#10;&#10;Description automatically generated">
            <a:extLst>
              <a:ext uri="{FF2B5EF4-FFF2-40B4-BE49-F238E27FC236}">
                <a16:creationId xmlns:a16="http://schemas.microsoft.com/office/drawing/2014/main" id="{4A1325DA-F2E0-6F45-A74B-DA13D151643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20311" y="4865371"/>
            <a:ext cx="2943651" cy="1707673"/>
          </a:xfrm>
          <a:prstGeom prst="rect">
            <a:avLst/>
          </a:prstGeom>
        </p:spPr>
      </p:pic>
    </p:spTree>
    <p:extLst>
      <p:ext uri="{BB962C8B-B14F-4D97-AF65-F5344CB8AC3E}">
        <p14:creationId xmlns:p14="http://schemas.microsoft.com/office/powerpoint/2010/main" val="51446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B06C-07D5-FE4E-881D-DAD1D7213E69}"/>
              </a:ext>
            </a:extLst>
          </p:cNvPr>
          <p:cNvSpPr>
            <a:spLocks noGrp="1"/>
          </p:cNvSpPr>
          <p:nvPr>
            <p:ph type="title"/>
          </p:nvPr>
        </p:nvSpPr>
        <p:spPr/>
        <p:txBody>
          <a:bodyPr/>
          <a:lstStyle/>
          <a:p>
            <a:r>
              <a:rPr lang="en-TH" dirty="0"/>
              <a:t>Procedure</a:t>
            </a:r>
          </a:p>
        </p:txBody>
      </p:sp>
      <p:sp>
        <p:nvSpPr>
          <p:cNvPr id="3" name="Content Placeholder 2">
            <a:extLst>
              <a:ext uri="{FF2B5EF4-FFF2-40B4-BE49-F238E27FC236}">
                <a16:creationId xmlns:a16="http://schemas.microsoft.com/office/drawing/2014/main" id="{C5136751-5323-B142-9625-1FC9FD761FB4}"/>
              </a:ext>
            </a:extLst>
          </p:cNvPr>
          <p:cNvSpPr>
            <a:spLocks noGrp="1"/>
          </p:cNvSpPr>
          <p:nvPr>
            <p:ph idx="1"/>
          </p:nvPr>
        </p:nvSpPr>
        <p:spPr>
          <a:xfrm>
            <a:off x="838200" y="1825624"/>
            <a:ext cx="10515600" cy="4747419"/>
          </a:xfrm>
        </p:spPr>
        <p:txBody>
          <a:bodyPr>
            <a:normAutofit fontScale="92500" lnSpcReduction="10000"/>
          </a:bodyPr>
          <a:lstStyle/>
          <a:p>
            <a:pPr marL="514350" indent="-514350">
              <a:buFont typeface="+mj-lt"/>
              <a:buAutoNum type="arabicPeriod"/>
            </a:pPr>
            <a:r>
              <a:rPr lang="en-TH" dirty="0"/>
              <a:t>Learn Python and Practice with MNIST</a:t>
            </a:r>
            <a:br>
              <a:rPr lang="en-TH" dirty="0"/>
            </a:br>
            <a:r>
              <a:rPr lang="en-TH" dirty="0"/>
              <a:t>- Test accuracy  0.99</a:t>
            </a:r>
          </a:p>
          <a:p>
            <a:pPr marL="514350" indent="-514350">
              <a:buFont typeface="+mj-lt"/>
              <a:buAutoNum type="arabicPeriod"/>
            </a:pPr>
            <a:r>
              <a:rPr lang="en-TH" dirty="0"/>
              <a:t>Atopic Dermatitis VS Contact Dermatitis</a:t>
            </a:r>
            <a:br>
              <a:rPr lang="en-TH" dirty="0"/>
            </a:br>
            <a:r>
              <a:rPr lang="en-TH" dirty="0"/>
              <a:t>- Test accuracy 0.5013</a:t>
            </a:r>
          </a:p>
          <a:p>
            <a:pPr marL="514350" indent="-514350">
              <a:buFont typeface="+mj-lt"/>
              <a:buAutoNum type="arabicPeriod"/>
            </a:pPr>
            <a:r>
              <a:rPr lang="en-TH" dirty="0"/>
              <a:t>Practice with HAM10000</a:t>
            </a:r>
            <a:br>
              <a:rPr lang="en-TH" dirty="0"/>
            </a:br>
            <a:r>
              <a:rPr lang="en-TH" dirty="0"/>
              <a:t>- </a:t>
            </a:r>
            <a:r>
              <a:rPr lang="en-US" dirty="0"/>
              <a:t>Accuracy 0.72</a:t>
            </a:r>
            <a:r>
              <a:rPr lang="en-TH" dirty="0"/>
              <a:t> </a:t>
            </a:r>
            <a:r>
              <a:rPr lang="en-TH" dirty="0">
                <a:solidFill>
                  <a:srgbClr val="FF0000"/>
                </a:solidFill>
              </a:rPr>
              <a:t>but</a:t>
            </a:r>
            <a:r>
              <a:rPr lang="en-TH" dirty="0"/>
              <a:t> F1-score 0.36, </a:t>
            </a:r>
            <a:r>
              <a:rPr lang="en-US" dirty="0"/>
              <a:t>Imbalanced Data is </a:t>
            </a:r>
            <a:r>
              <a:rPr lang="en-US" dirty="0">
                <a:solidFill>
                  <a:srgbClr val="FF0000"/>
                </a:solidFill>
              </a:rPr>
              <a:t>IMPORTANT.</a:t>
            </a:r>
            <a:endParaRPr lang="th-TH" dirty="0">
              <a:solidFill>
                <a:srgbClr val="FF0000"/>
              </a:solidFill>
            </a:endParaRPr>
          </a:p>
          <a:p>
            <a:pPr marL="514350" indent="-514350">
              <a:buFont typeface="+mj-lt"/>
              <a:buAutoNum type="arabicPeriod"/>
            </a:pPr>
            <a:r>
              <a:rPr lang="en-US" dirty="0"/>
              <a:t>Split the model into each organ and  SVM VS CNN.</a:t>
            </a:r>
            <a:br>
              <a:rPr lang="en-US" dirty="0"/>
            </a:br>
            <a:r>
              <a:rPr lang="en-US" dirty="0"/>
              <a:t>- Arm, Body skin, Hand, and Leg, CNN is better than SVM.</a:t>
            </a:r>
          </a:p>
          <a:p>
            <a:pPr marL="514350" indent="-514350">
              <a:buFont typeface="+mj-lt"/>
              <a:buAutoNum type="arabicPeriod"/>
            </a:pPr>
            <a:r>
              <a:rPr lang="en-US" dirty="0"/>
              <a:t>Split the model into 1 and 2 and  SVM VS CNN.</a:t>
            </a:r>
            <a:br>
              <a:rPr lang="en-US" dirty="0"/>
            </a:br>
            <a:r>
              <a:rPr lang="en-US" dirty="0"/>
              <a:t>- Test F1-score 0.88 and 0.87</a:t>
            </a:r>
          </a:p>
          <a:p>
            <a:pPr marL="514350" indent="-514350">
              <a:buFont typeface="+mj-lt"/>
              <a:buAutoNum type="arabicPeriod"/>
            </a:pPr>
            <a:r>
              <a:rPr lang="en-US" dirty="0"/>
              <a:t>Mixed model 1 + 2</a:t>
            </a:r>
            <a:br>
              <a:rPr lang="en-US" dirty="0"/>
            </a:br>
            <a:r>
              <a:rPr lang="en-US" dirty="0"/>
              <a:t>- Test F1-score 0.73</a:t>
            </a:r>
          </a:p>
        </p:txBody>
      </p:sp>
      <p:sp>
        <p:nvSpPr>
          <p:cNvPr id="4" name="Slide Number Placeholder 3">
            <a:extLst>
              <a:ext uri="{FF2B5EF4-FFF2-40B4-BE49-F238E27FC236}">
                <a16:creationId xmlns:a16="http://schemas.microsoft.com/office/drawing/2014/main" id="{C44E969B-C71F-2043-8DA8-A1768D881F96}"/>
              </a:ext>
            </a:extLst>
          </p:cNvPr>
          <p:cNvSpPr>
            <a:spLocks noGrp="1"/>
          </p:cNvSpPr>
          <p:nvPr>
            <p:ph type="sldNum" sz="quarter" idx="12"/>
          </p:nvPr>
        </p:nvSpPr>
        <p:spPr/>
        <p:txBody>
          <a:bodyPr/>
          <a:lstStyle/>
          <a:p>
            <a:fld id="{333AB66F-5192-FD41-BA0A-3F8556B2E251}" type="slidenum">
              <a:rPr lang="en-TH" smtClean="0"/>
              <a:t>6</a:t>
            </a:fld>
            <a:endParaRPr lang="en-TH"/>
          </a:p>
        </p:txBody>
      </p:sp>
    </p:spTree>
    <p:extLst>
      <p:ext uri="{BB962C8B-B14F-4D97-AF65-F5344CB8AC3E}">
        <p14:creationId xmlns:p14="http://schemas.microsoft.com/office/powerpoint/2010/main" val="4504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7C54-392B-0C43-8A39-1013BF64E6BD}"/>
              </a:ext>
            </a:extLst>
          </p:cNvPr>
          <p:cNvSpPr>
            <a:spLocks noGrp="1"/>
          </p:cNvSpPr>
          <p:nvPr>
            <p:ph type="title"/>
          </p:nvPr>
        </p:nvSpPr>
        <p:spPr/>
        <p:txBody>
          <a:bodyPr/>
          <a:lstStyle/>
          <a:p>
            <a:r>
              <a:rPr lang="en-TH" dirty="0"/>
              <a:t>Grad-CAM</a:t>
            </a:r>
          </a:p>
        </p:txBody>
      </p:sp>
      <p:sp>
        <p:nvSpPr>
          <p:cNvPr id="4" name="Slide Number Placeholder 3">
            <a:extLst>
              <a:ext uri="{FF2B5EF4-FFF2-40B4-BE49-F238E27FC236}">
                <a16:creationId xmlns:a16="http://schemas.microsoft.com/office/drawing/2014/main" id="{02BF2A09-DC1F-FC4C-889C-CC3F3185C060}"/>
              </a:ext>
            </a:extLst>
          </p:cNvPr>
          <p:cNvSpPr>
            <a:spLocks noGrp="1"/>
          </p:cNvSpPr>
          <p:nvPr>
            <p:ph type="sldNum" sz="quarter" idx="12"/>
          </p:nvPr>
        </p:nvSpPr>
        <p:spPr/>
        <p:txBody>
          <a:bodyPr/>
          <a:lstStyle/>
          <a:p>
            <a:fld id="{333AB66F-5192-FD41-BA0A-3F8556B2E251}" type="slidenum">
              <a:rPr lang="en-TH" smtClean="0"/>
              <a:t>7</a:t>
            </a:fld>
            <a:endParaRPr lang="en-TH"/>
          </a:p>
        </p:txBody>
      </p:sp>
      <p:pic>
        <p:nvPicPr>
          <p:cNvPr id="5" name="Picture 2">
            <a:extLst>
              <a:ext uri="{FF2B5EF4-FFF2-40B4-BE49-F238E27FC236}">
                <a16:creationId xmlns:a16="http://schemas.microsoft.com/office/drawing/2014/main" id="{40F4BD65-AB3C-FE47-B0A2-584408F6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26" y="2649079"/>
            <a:ext cx="2746439" cy="27318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blurry, white, man, standing&#10;&#10;Description automatically generated">
            <a:extLst>
              <a:ext uri="{FF2B5EF4-FFF2-40B4-BE49-F238E27FC236}">
                <a16:creationId xmlns:a16="http://schemas.microsoft.com/office/drawing/2014/main" id="{B334DFB1-FCA6-2748-860C-9370B8C0715B}"/>
              </a:ext>
            </a:extLst>
          </p:cNvPr>
          <p:cNvPicPr>
            <a:picLocks noChangeAspect="1"/>
          </p:cNvPicPr>
          <p:nvPr/>
        </p:nvPicPr>
        <p:blipFill>
          <a:blip r:embed="rId3"/>
          <a:stretch>
            <a:fillRect/>
          </a:stretch>
        </p:blipFill>
        <p:spPr>
          <a:xfrm>
            <a:off x="3274230" y="2649079"/>
            <a:ext cx="2730500" cy="2717800"/>
          </a:xfrm>
          <a:prstGeom prst="rect">
            <a:avLst/>
          </a:prstGeom>
        </p:spPr>
      </p:pic>
      <p:pic>
        <p:nvPicPr>
          <p:cNvPr id="7" name="Picture 6" descr="A star in the background&#10;&#10;Description automatically generated">
            <a:extLst>
              <a:ext uri="{FF2B5EF4-FFF2-40B4-BE49-F238E27FC236}">
                <a16:creationId xmlns:a16="http://schemas.microsoft.com/office/drawing/2014/main" id="{B03B4968-06DF-4845-ACB4-4EF3931ADB28}"/>
              </a:ext>
            </a:extLst>
          </p:cNvPr>
          <p:cNvPicPr>
            <a:picLocks noChangeAspect="1"/>
          </p:cNvPicPr>
          <p:nvPr/>
        </p:nvPicPr>
        <p:blipFill>
          <a:blip r:embed="rId4"/>
          <a:stretch>
            <a:fillRect/>
          </a:stretch>
        </p:blipFill>
        <p:spPr>
          <a:xfrm>
            <a:off x="6187272" y="2642412"/>
            <a:ext cx="2746439" cy="2724467"/>
          </a:xfrm>
          <a:prstGeom prst="rect">
            <a:avLst/>
          </a:prstGeom>
        </p:spPr>
      </p:pic>
      <p:pic>
        <p:nvPicPr>
          <p:cNvPr id="8" name="Picture 7" descr="A close up of a colorful background&#10;&#10;Description automatically generated">
            <a:extLst>
              <a:ext uri="{FF2B5EF4-FFF2-40B4-BE49-F238E27FC236}">
                <a16:creationId xmlns:a16="http://schemas.microsoft.com/office/drawing/2014/main" id="{8B41F573-7CE7-8344-A748-1C90DC4D8DC7}"/>
              </a:ext>
            </a:extLst>
          </p:cNvPr>
          <p:cNvPicPr>
            <a:picLocks noChangeAspect="1"/>
          </p:cNvPicPr>
          <p:nvPr/>
        </p:nvPicPr>
        <p:blipFill>
          <a:blip r:embed="rId5"/>
          <a:stretch>
            <a:fillRect/>
          </a:stretch>
        </p:blipFill>
        <p:spPr>
          <a:xfrm>
            <a:off x="9116253" y="2631145"/>
            <a:ext cx="2819307" cy="2751098"/>
          </a:xfrm>
          <a:prstGeom prst="rect">
            <a:avLst/>
          </a:prstGeom>
        </p:spPr>
      </p:pic>
      <p:sp>
        <p:nvSpPr>
          <p:cNvPr id="9" name="TextBox 8">
            <a:extLst>
              <a:ext uri="{FF2B5EF4-FFF2-40B4-BE49-F238E27FC236}">
                <a16:creationId xmlns:a16="http://schemas.microsoft.com/office/drawing/2014/main" id="{9A7F4A98-863F-AE47-ABDF-1E0E042681B0}"/>
              </a:ext>
            </a:extLst>
          </p:cNvPr>
          <p:cNvSpPr txBox="1"/>
          <p:nvPr/>
        </p:nvSpPr>
        <p:spPr>
          <a:xfrm>
            <a:off x="394046" y="5405931"/>
            <a:ext cx="2476960" cy="369332"/>
          </a:xfrm>
          <a:prstGeom prst="rect">
            <a:avLst/>
          </a:prstGeom>
          <a:noFill/>
        </p:spPr>
        <p:txBody>
          <a:bodyPr wrap="none" rtlCol="0">
            <a:spAutoFit/>
          </a:bodyPr>
          <a:lstStyle/>
          <a:p>
            <a:r>
              <a:rPr lang="en-TH" dirty="0">
                <a:latin typeface="Product Sans" panose="020B0403030502040203" pitchFamily="34" charset="0"/>
              </a:rPr>
              <a:t>Atopic Dermatitis (AD)</a:t>
            </a:r>
          </a:p>
        </p:txBody>
      </p:sp>
      <p:sp>
        <p:nvSpPr>
          <p:cNvPr id="10" name="TextBox 9">
            <a:extLst>
              <a:ext uri="{FF2B5EF4-FFF2-40B4-BE49-F238E27FC236}">
                <a16:creationId xmlns:a16="http://schemas.microsoft.com/office/drawing/2014/main" id="{62707441-5267-EC40-91D2-E0717785AB45}"/>
              </a:ext>
            </a:extLst>
          </p:cNvPr>
          <p:cNvSpPr txBox="1"/>
          <p:nvPr/>
        </p:nvSpPr>
        <p:spPr>
          <a:xfrm>
            <a:off x="3871545" y="5405931"/>
            <a:ext cx="1446230" cy="369332"/>
          </a:xfrm>
          <a:prstGeom prst="rect">
            <a:avLst/>
          </a:prstGeom>
          <a:noFill/>
        </p:spPr>
        <p:txBody>
          <a:bodyPr wrap="none" rtlCol="0">
            <a:spAutoFit/>
          </a:bodyPr>
          <a:lstStyle/>
          <a:p>
            <a:r>
              <a:rPr lang="en-TH" dirty="0">
                <a:latin typeface="Product Sans" panose="020B0403030502040203" pitchFamily="34" charset="0"/>
              </a:rPr>
              <a:t>Normal (nm)</a:t>
            </a:r>
          </a:p>
        </p:txBody>
      </p:sp>
      <p:sp>
        <p:nvSpPr>
          <p:cNvPr id="11" name="TextBox 10">
            <a:extLst>
              <a:ext uri="{FF2B5EF4-FFF2-40B4-BE49-F238E27FC236}">
                <a16:creationId xmlns:a16="http://schemas.microsoft.com/office/drawing/2014/main" id="{E16C7629-B0A3-EE42-9696-134D896E2AA7}"/>
              </a:ext>
            </a:extLst>
          </p:cNvPr>
          <p:cNvSpPr txBox="1"/>
          <p:nvPr/>
        </p:nvSpPr>
        <p:spPr>
          <a:xfrm>
            <a:off x="6784754" y="5405931"/>
            <a:ext cx="1558440" cy="369332"/>
          </a:xfrm>
          <a:prstGeom prst="rect">
            <a:avLst/>
          </a:prstGeom>
          <a:noFill/>
        </p:spPr>
        <p:txBody>
          <a:bodyPr wrap="none" rtlCol="0">
            <a:spAutoFit/>
          </a:bodyPr>
          <a:lstStyle/>
          <a:p>
            <a:r>
              <a:rPr lang="en-US" dirty="0">
                <a:latin typeface="Product Sans" panose="020B0403030502040203" pitchFamily="34" charset="0"/>
              </a:rPr>
              <a:t>Psoriasis (</a:t>
            </a:r>
            <a:r>
              <a:rPr lang="en-US" dirty="0" err="1">
                <a:latin typeface="Product Sans" panose="020B0403030502040203" pitchFamily="34" charset="0"/>
              </a:rPr>
              <a:t>ps</a:t>
            </a:r>
            <a:r>
              <a:rPr lang="en-US" dirty="0">
                <a:latin typeface="Product Sans" panose="020B0403030502040203" pitchFamily="34" charset="0"/>
              </a:rPr>
              <a:t>) </a:t>
            </a:r>
          </a:p>
        </p:txBody>
      </p:sp>
      <p:sp>
        <p:nvSpPr>
          <p:cNvPr id="12" name="TextBox 11">
            <a:extLst>
              <a:ext uri="{FF2B5EF4-FFF2-40B4-BE49-F238E27FC236}">
                <a16:creationId xmlns:a16="http://schemas.microsoft.com/office/drawing/2014/main" id="{BC3F7293-7BA9-0C47-B871-EF2FF153907E}"/>
              </a:ext>
            </a:extLst>
          </p:cNvPr>
          <p:cNvSpPr txBox="1"/>
          <p:nvPr/>
        </p:nvSpPr>
        <p:spPr>
          <a:xfrm>
            <a:off x="9146314" y="5405931"/>
            <a:ext cx="2832827" cy="369332"/>
          </a:xfrm>
          <a:prstGeom prst="rect">
            <a:avLst/>
          </a:prstGeom>
          <a:noFill/>
        </p:spPr>
        <p:txBody>
          <a:bodyPr wrap="none" rtlCol="0">
            <a:spAutoFit/>
          </a:bodyPr>
          <a:lstStyle/>
          <a:p>
            <a:r>
              <a:rPr lang="en-US" dirty="0" err="1">
                <a:latin typeface="Product Sans" panose="020B0403030502040203" pitchFamily="34" charset="0"/>
              </a:rPr>
              <a:t>Seborrhoeic</a:t>
            </a:r>
            <a:r>
              <a:rPr lang="en-US" dirty="0">
                <a:latin typeface="Product Sans" panose="020B0403030502040203" pitchFamily="34" charset="0"/>
              </a:rPr>
              <a:t> Keratosis (</a:t>
            </a:r>
            <a:r>
              <a:rPr lang="en-US" dirty="0" err="1">
                <a:latin typeface="Product Sans" panose="020B0403030502040203" pitchFamily="34" charset="0"/>
              </a:rPr>
              <a:t>sk</a:t>
            </a:r>
            <a:r>
              <a:rPr lang="en-US" dirty="0">
                <a:latin typeface="Product Sans" panose="020B0403030502040203" pitchFamily="34" charset="0"/>
              </a:rPr>
              <a:t>)</a:t>
            </a:r>
            <a:endParaRPr lang="en-US" dirty="0">
              <a:effectLst/>
              <a:latin typeface="Product Sans" panose="020B0403030502040203" pitchFamily="34" charset="0"/>
            </a:endParaRPr>
          </a:p>
        </p:txBody>
      </p:sp>
    </p:spTree>
    <p:extLst>
      <p:ext uri="{BB962C8B-B14F-4D97-AF65-F5344CB8AC3E}">
        <p14:creationId xmlns:p14="http://schemas.microsoft.com/office/powerpoint/2010/main" val="415918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549F-A521-D14A-A2DF-01CF18732FFB}"/>
              </a:ext>
            </a:extLst>
          </p:cNvPr>
          <p:cNvSpPr>
            <a:spLocks noGrp="1"/>
          </p:cNvSpPr>
          <p:nvPr>
            <p:ph type="title"/>
          </p:nvPr>
        </p:nvSpPr>
        <p:spPr/>
        <p:txBody>
          <a:bodyPr/>
          <a:lstStyle/>
          <a:p>
            <a:r>
              <a:rPr lang="en-TH" dirty="0"/>
              <a:t>Procedure</a:t>
            </a:r>
          </a:p>
        </p:txBody>
      </p:sp>
      <p:sp>
        <p:nvSpPr>
          <p:cNvPr id="3" name="Content Placeholder 2">
            <a:extLst>
              <a:ext uri="{FF2B5EF4-FFF2-40B4-BE49-F238E27FC236}">
                <a16:creationId xmlns:a16="http://schemas.microsoft.com/office/drawing/2014/main" id="{7B281D8E-2643-B743-AC09-ABD4919D1954}"/>
              </a:ext>
            </a:extLst>
          </p:cNvPr>
          <p:cNvSpPr>
            <a:spLocks noGrp="1"/>
          </p:cNvSpPr>
          <p:nvPr>
            <p:ph idx="1"/>
          </p:nvPr>
        </p:nvSpPr>
        <p:spPr/>
        <p:txBody>
          <a:bodyPr/>
          <a:lstStyle/>
          <a:p>
            <a:pPr marL="514350" indent="-514350">
              <a:buFont typeface="+mj-lt"/>
              <a:buAutoNum type="arabicPeriod" startAt="7"/>
            </a:pPr>
            <a:r>
              <a:rPr lang="en-US" dirty="0"/>
              <a:t>Practice with Cifar-10</a:t>
            </a:r>
            <a:br>
              <a:rPr lang="en-US" dirty="0"/>
            </a:br>
            <a:r>
              <a:rPr lang="en-US" dirty="0"/>
              <a:t>- Test F1-score 0.86</a:t>
            </a:r>
          </a:p>
          <a:p>
            <a:pPr marL="514350" indent="-514350">
              <a:buFont typeface="+mj-lt"/>
              <a:buAutoNum type="arabicPeriod" startAt="7"/>
            </a:pPr>
            <a:r>
              <a:rPr lang="en-US" dirty="0"/>
              <a:t>HAM10000 to PJ61403</a:t>
            </a:r>
            <a:br>
              <a:rPr lang="en-US" dirty="0"/>
            </a:br>
            <a:r>
              <a:rPr lang="en-US" dirty="0"/>
              <a:t>- Test F1-score 0.92</a:t>
            </a:r>
          </a:p>
          <a:p>
            <a:pPr marL="514350" indent="-514350">
              <a:buFont typeface="+mj-lt"/>
              <a:buAutoNum type="arabicPeriod" startAt="7"/>
            </a:pPr>
            <a:r>
              <a:rPr lang="en-US" dirty="0"/>
              <a:t>Ensemble model from 9.</a:t>
            </a:r>
            <a:br>
              <a:rPr lang="en-US" dirty="0"/>
            </a:br>
            <a:r>
              <a:rPr lang="en-US" dirty="0"/>
              <a:t>- Test F1-score 0.89</a:t>
            </a:r>
          </a:p>
          <a:p>
            <a:pPr marL="514350" indent="-514350">
              <a:buFont typeface="+mj-lt"/>
              <a:buAutoNum type="arabicPeriod" startAt="7"/>
            </a:pPr>
            <a:r>
              <a:rPr lang="en-US" i="1" dirty="0"/>
              <a:t>New Ensemble HAM10000 to PJ61403 using DenseNet121</a:t>
            </a:r>
          </a:p>
          <a:p>
            <a:endParaRPr lang="en-TH" dirty="0"/>
          </a:p>
        </p:txBody>
      </p:sp>
      <p:sp>
        <p:nvSpPr>
          <p:cNvPr id="4" name="Slide Number Placeholder 3">
            <a:extLst>
              <a:ext uri="{FF2B5EF4-FFF2-40B4-BE49-F238E27FC236}">
                <a16:creationId xmlns:a16="http://schemas.microsoft.com/office/drawing/2014/main" id="{3B074EA4-6961-4149-9253-0BAE81A84DD0}"/>
              </a:ext>
            </a:extLst>
          </p:cNvPr>
          <p:cNvSpPr>
            <a:spLocks noGrp="1"/>
          </p:cNvSpPr>
          <p:nvPr>
            <p:ph type="sldNum" sz="quarter" idx="12"/>
          </p:nvPr>
        </p:nvSpPr>
        <p:spPr/>
        <p:txBody>
          <a:bodyPr/>
          <a:lstStyle/>
          <a:p>
            <a:fld id="{333AB66F-5192-FD41-BA0A-3F8556B2E251}" type="slidenum">
              <a:rPr lang="en-TH" smtClean="0"/>
              <a:t>8</a:t>
            </a:fld>
            <a:endParaRPr lang="en-TH"/>
          </a:p>
        </p:txBody>
      </p:sp>
    </p:spTree>
    <p:extLst>
      <p:ext uri="{BB962C8B-B14F-4D97-AF65-F5344CB8AC3E}">
        <p14:creationId xmlns:p14="http://schemas.microsoft.com/office/powerpoint/2010/main" val="3928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67B1-2566-5A46-80C0-9D1AD3E06757}"/>
              </a:ext>
            </a:extLst>
          </p:cNvPr>
          <p:cNvSpPr>
            <a:spLocks noGrp="1"/>
          </p:cNvSpPr>
          <p:nvPr>
            <p:ph type="title"/>
          </p:nvPr>
        </p:nvSpPr>
        <p:spPr/>
        <p:txBody>
          <a:bodyPr/>
          <a:lstStyle/>
          <a:p>
            <a:r>
              <a:rPr lang="en-TH" dirty="0"/>
              <a:t>Data Augmentation</a:t>
            </a:r>
          </a:p>
        </p:txBody>
      </p:sp>
      <p:sp>
        <p:nvSpPr>
          <p:cNvPr id="4" name="Slide Number Placeholder 3">
            <a:extLst>
              <a:ext uri="{FF2B5EF4-FFF2-40B4-BE49-F238E27FC236}">
                <a16:creationId xmlns:a16="http://schemas.microsoft.com/office/drawing/2014/main" id="{7F574F1E-8A94-2C48-B24A-50E765BDE517}"/>
              </a:ext>
            </a:extLst>
          </p:cNvPr>
          <p:cNvSpPr>
            <a:spLocks noGrp="1"/>
          </p:cNvSpPr>
          <p:nvPr>
            <p:ph type="sldNum" sz="quarter" idx="12"/>
          </p:nvPr>
        </p:nvSpPr>
        <p:spPr/>
        <p:txBody>
          <a:bodyPr/>
          <a:lstStyle/>
          <a:p>
            <a:fld id="{333AB66F-5192-FD41-BA0A-3F8556B2E251}" type="slidenum">
              <a:rPr lang="en-TH" smtClean="0"/>
              <a:t>9</a:t>
            </a:fld>
            <a:endParaRPr lang="en-TH"/>
          </a:p>
        </p:txBody>
      </p:sp>
      <p:pic>
        <p:nvPicPr>
          <p:cNvPr id="6" name="Picture 5">
            <a:extLst>
              <a:ext uri="{FF2B5EF4-FFF2-40B4-BE49-F238E27FC236}">
                <a16:creationId xmlns:a16="http://schemas.microsoft.com/office/drawing/2014/main" id="{EE5A8B27-B9B5-4940-873D-49CF88D9D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97" y="2152152"/>
            <a:ext cx="2609730" cy="3653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2D34DE-576C-A94D-841A-DD8B67226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809" y="3142991"/>
            <a:ext cx="4086288" cy="1348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28EFF64-BADF-5445-A228-5D1BB0B93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998" y="1385820"/>
            <a:ext cx="4140207" cy="13482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D68787B-23C2-0245-94AE-EE24ED3C3E53}"/>
              </a:ext>
            </a:extLst>
          </p:cNvPr>
          <p:cNvGrpSpPr/>
          <p:nvPr/>
        </p:nvGrpSpPr>
        <p:grpSpPr>
          <a:xfrm>
            <a:off x="3847898" y="4986640"/>
            <a:ext cx="4286406" cy="1430527"/>
            <a:chOff x="5484921" y="4972050"/>
            <a:chExt cx="5241947" cy="1749425"/>
          </a:xfrm>
        </p:grpSpPr>
        <p:pic>
          <p:nvPicPr>
            <p:cNvPr id="12" name="Picture 11">
              <a:extLst>
                <a:ext uri="{FF2B5EF4-FFF2-40B4-BE49-F238E27FC236}">
                  <a16:creationId xmlns:a16="http://schemas.microsoft.com/office/drawing/2014/main" id="{F2A4C3AB-BCF0-4D4B-88DB-AF7C7F367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9878" y="5074189"/>
              <a:ext cx="4982733" cy="164728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0EBE689-E47C-214B-B1DE-A7E22E6DFA57}"/>
                </a:ext>
              </a:extLst>
            </p:cNvPr>
            <p:cNvSpPr/>
            <p:nvPr/>
          </p:nvSpPr>
          <p:spPr>
            <a:xfrm>
              <a:off x="5484921" y="4972050"/>
              <a:ext cx="5241947" cy="1749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grpSp>
      <p:sp>
        <p:nvSpPr>
          <p:cNvPr id="14" name="Rectangle 13">
            <a:extLst>
              <a:ext uri="{FF2B5EF4-FFF2-40B4-BE49-F238E27FC236}">
                <a16:creationId xmlns:a16="http://schemas.microsoft.com/office/drawing/2014/main" id="{B3A05A9F-B785-2249-8A41-AF08DBF8A816}"/>
              </a:ext>
            </a:extLst>
          </p:cNvPr>
          <p:cNvSpPr/>
          <p:nvPr/>
        </p:nvSpPr>
        <p:spPr>
          <a:xfrm>
            <a:off x="8626661" y="1785058"/>
            <a:ext cx="3092513" cy="400110"/>
          </a:xfrm>
          <a:prstGeom prst="rect">
            <a:avLst/>
          </a:prstGeom>
        </p:spPr>
        <p:txBody>
          <a:bodyPr wrap="none">
            <a:spAutoFit/>
          </a:bodyPr>
          <a:lstStyle/>
          <a:p>
            <a:r>
              <a:rPr lang="en-US" sz="2000" dirty="0" err="1">
                <a:solidFill>
                  <a:srgbClr val="212529"/>
                </a:solidFill>
                <a:latin typeface="Product Sans" panose="020B0403030502040203" pitchFamily="34" charset="0"/>
                <a:cs typeface="supermarket" panose="02000000000000000000" pitchFamily="2" charset="0"/>
              </a:rPr>
              <a:t>aaaaaaaa|abcd|dddddddd</a:t>
            </a:r>
            <a:endParaRPr lang="en-TH" sz="2000" dirty="0">
              <a:latin typeface="Product Sans" panose="020B0403030502040203" pitchFamily="34" charset="0"/>
              <a:cs typeface="supermarket" panose="02000000000000000000" pitchFamily="2" charset="0"/>
            </a:endParaRPr>
          </a:p>
        </p:txBody>
      </p:sp>
      <p:sp>
        <p:nvSpPr>
          <p:cNvPr id="15" name="Rectangle 14">
            <a:extLst>
              <a:ext uri="{FF2B5EF4-FFF2-40B4-BE49-F238E27FC236}">
                <a16:creationId xmlns:a16="http://schemas.microsoft.com/office/drawing/2014/main" id="{6FEF5BB6-0D98-4542-B985-847137C87916}"/>
              </a:ext>
            </a:extLst>
          </p:cNvPr>
          <p:cNvSpPr/>
          <p:nvPr/>
        </p:nvSpPr>
        <p:spPr>
          <a:xfrm>
            <a:off x="8870317" y="3567631"/>
            <a:ext cx="2836033" cy="400110"/>
          </a:xfrm>
          <a:prstGeom prst="rect">
            <a:avLst/>
          </a:prstGeom>
        </p:spPr>
        <p:txBody>
          <a:bodyPr wrap="none">
            <a:spAutoFit/>
          </a:bodyPr>
          <a:lstStyle/>
          <a:p>
            <a:r>
              <a:rPr lang="en-US" sz="2000" dirty="0" err="1">
                <a:solidFill>
                  <a:srgbClr val="212529"/>
                </a:solidFill>
                <a:latin typeface="Product Sans" panose="020B0403030502040203" pitchFamily="34" charset="0"/>
              </a:rPr>
              <a:t>kkkkkkkk|abcd|kkkkkkkk</a:t>
            </a:r>
            <a:endParaRPr lang="en-TH" sz="2000" dirty="0">
              <a:latin typeface="Product Sans" panose="020B0403030502040203" pitchFamily="34" charset="0"/>
            </a:endParaRPr>
          </a:p>
        </p:txBody>
      </p:sp>
      <p:sp>
        <p:nvSpPr>
          <p:cNvPr id="16" name="Rectangle 15">
            <a:extLst>
              <a:ext uri="{FF2B5EF4-FFF2-40B4-BE49-F238E27FC236}">
                <a16:creationId xmlns:a16="http://schemas.microsoft.com/office/drawing/2014/main" id="{FF394BBB-EEF4-D84E-AC6F-648218B805B8}"/>
              </a:ext>
            </a:extLst>
          </p:cNvPr>
          <p:cNvSpPr/>
          <p:nvPr/>
        </p:nvSpPr>
        <p:spPr>
          <a:xfrm>
            <a:off x="8790166" y="5594497"/>
            <a:ext cx="3105337" cy="400110"/>
          </a:xfrm>
          <a:prstGeom prst="rect">
            <a:avLst/>
          </a:prstGeom>
        </p:spPr>
        <p:txBody>
          <a:bodyPr wrap="none">
            <a:spAutoFit/>
          </a:bodyPr>
          <a:lstStyle/>
          <a:p>
            <a:r>
              <a:rPr lang="en-US" sz="2000" dirty="0" err="1">
                <a:solidFill>
                  <a:srgbClr val="212529"/>
                </a:solidFill>
                <a:latin typeface="Product Sans" panose="020B0403030502040203" pitchFamily="34" charset="0"/>
              </a:rPr>
              <a:t>abcddcba|abcd|dcbaabcd</a:t>
            </a:r>
            <a:endParaRPr lang="en-TH" sz="2000" dirty="0">
              <a:latin typeface="Product Sans" panose="020B0403030502040203" pitchFamily="34" charset="0"/>
            </a:endParaRPr>
          </a:p>
        </p:txBody>
      </p:sp>
      <p:sp>
        <p:nvSpPr>
          <p:cNvPr id="17" name="Right Arrow 16">
            <a:extLst>
              <a:ext uri="{FF2B5EF4-FFF2-40B4-BE49-F238E27FC236}">
                <a16:creationId xmlns:a16="http://schemas.microsoft.com/office/drawing/2014/main" id="{5136F096-9DE3-F44B-A660-47315C115169}"/>
              </a:ext>
            </a:extLst>
          </p:cNvPr>
          <p:cNvSpPr/>
          <p:nvPr/>
        </p:nvSpPr>
        <p:spPr>
          <a:xfrm>
            <a:off x="3179900" y="3663178"/>
            <a:ext cx="682342" cy="3157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8" name="Right Arrow 17">
            <a:extLst>
              <a:ext uri="{FF2B5EF4-FFF2-40B4-BE49-F238E27FC236}">
                <a16:creationId xmlns:a16="http://schemas.microsoft.com/office/drawing/2014/main" id="{CDFC6716-A50C-5341-88C8-9F4E8C684BB3}"/>
              </a:ext>
            </a:extLst>
          </p:cNvPr>
          <p:cNvSpPr/>
          <p:nvPr/>
        </p:nvSpPr>
        <p:spPr>
          <a:xfrm rot="1578537">
            <a:off x="3104481" y="5796153"/>
            <a:ext cx="499099" cy="3157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Right Arrow 18">
            <a:extLst>
              <a:ext uri="{FF2B5EF4-FFF2-40B4-BE49-F238E27FC236}">
                <a16:creationId xmlns:a16="http://schemas.microsoft.com/office/drawing/2014/main" id="{89E5F2DE-37E1-154B-BC40-0A85D0E9F5F6}"/>
              </a:ext>
            </a:extLst>
          </p:cNvPr>
          <p:cNvSpPr/>
          <p:nvPr/>
        </p:nvSpPr>
        <p:spPr>
          <a:xfrm rot="20407985">
            <a:off x="3179900" y="1923855"/>
            <a:ext cx="682342" cy="3157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110694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1358</Words>
  <Application>Microsoft Macintosh PowerPoint</Application>
  <PresentationFormat>Widescreen</PresentationFormat>
  <Paragraphs>168</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Cambria Math</vt:lpstr>
      <vt:lpstr>Cascadia Code</vt:lpstr>
      <vt:lpstr>Product Sans</vt:lpstr>
      <vt:lpstr>supermarket</vt:lpstr>
      <vt:lpstr>TH SarabunPSK</vt:lpstr>
      <vt:lpstr>Times New Roman</vt:lpstr>
      <vt:lpstr>Office Theme</vt:lpstr>
      <vt:lpstr>PowerPoint Presentation</vt:lpstr>
      <vt:lpstr>Me      Advisor</vt:lpstr>
      <vt:lpstr>Introduction</vt:lpstr>
      <vt:lpstr>Objective</vt:lpstr>
      <vt:lpstr>Dataset</vt:lpstr>
      <vt:lpstr>Procedure</vt:lpstr>
      <vt:lpstr>Grad-CAM</vt:lpstr>
      <vt:lpstr>Procedure</vt:lpstr>
      <vt:lpstr>Data Augmentation</vt:lpstr>
      <vt:lpstr>HAM10000</vt:lpstr>
      <vt:lpstr>HAM10000 Grad-CAM</vt:lpstr>
      <vt:lpstr>Ensemble HAM10000 to PJ61403</vt:lpstr>
      <vt:lpstr>Ensemble HAM10000 to PJ61403</vt:lpstr>
      <vt:lpstr>PJ61403 Grad-CAM</vt:lpstr>
      <vt:lpstr>Conclusion</vt:lpstr>
      <vt:lpstr>Future Plan</vt:lpstr>
      <vt:lpstr>References</vt:lpstr>
      <vt:lpstr>Extra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waranthron chansawang</dc:creator>
  <cp:lastModifiedBy>Waranthorn Chansawang</cp:lastModifiedBy>
  <cp:revision>184</cp:revision>
  <dcterms:created xsi:type="dcterms:W3CDTF">2020-07-31T15:58:01Z</dcterms:created>
  <dcterms:modified xsi:type="dcterms:W3CDTF">2020-08-04T15:06:51Z</dcterms:modified>
</cp:coreProperties>
</file>